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56" r:id="rId2"/>
    <p:sldId id="257" r:id="rId3"/>
    <p:sldId id="258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82" r:id="rId22"/>
    <p:sldId id="283" r:id="rId23"/>
    <p:sldId id="284" r:id="rId24"/>
    <p:sldId id="285" r:id="rId25"/>
    <p:sldId id="286" r:id="rId26"/>
    <p:sldId id="287" r:id="rId27"/>
    <p:sldId id="288" r:id="rId28"/>
    <p:sldId id="289" r:id="rId29"/>
    <p:sldId id="290" r:id="rId30"/>
    <p:sldId id="292" r:id="rId31"/>
    <p:sldId id="293" r:id="rId32"/>
    <p:sldId id="294" r:id="rId33"/>
    <p:sldId id="295" r:id="rId3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A54B"/>
    <a:srgbClr val="FF99CC"/>
    <a:srgbClr val="AA73D5"/>
    <a:srgbClr val="E08B52"/>
    <a:srgbClr val="E6A5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09" autoAdjust="0"/>
    <p:restoredTop sz="90370" autoAdjust="0"/>
  </p:normalViewPr>
  <p:slideViewPr>
    <p:cSldViewPr snapToGrid="0">
      <p:cViewPr varScale="1">
        <p:scale>
          <a:sx n="42" d="100"/>
          <a:sy n="42" d="100"/>
        </p:scale>
        <p:origin x="15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0BA050-5E27-4C87-9513-E8B40BE52BB6}" type="datetimeFigureOut">
              <a:rPr lang="en-GB" smtClean="0"/>
              <a:t>21/03/2017</a:t>
            </a:fld>
            <a:endParaRPr lang="en-GB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GB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88DA9B-EF7B-4AFE-B391-73F8B9AFDA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37185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CLICK ON A NUMBER TO GO TO A QUESTION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8DA9B-EF7B-4AFE-B391-73F8B9AFDA92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21701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CLICK ON THE QUESTION BOX TO REVEAL</a:t>
            </a:r>
            <a:r>
              <a:rPr lang="en-GB" baseline="0" dirty="0"/>
              <a:t> THE ANSWER</a:t>
            </a:r>
          </a:p>
          <a:p>
            <a:r>
              <a:rPr lang="en-GB" baseline="0" dirty="0"/>
              <a:t>CLICK ON THE ANSWER BOX TO RETURN TO THE MAIN MENU</a:t>
            </a:r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8DA9B-EF7B-4AFE-B391-73F8B9AFDA92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46810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CLICK ON THE QUESTION BOX TO REVEAL</a:t>
            </a:r>
            <a:r>
              <a:rPr lang="en-GB" baseline="0" dirty="0"/>
              <a:t> THE ANSWER</a:t>
            </a:r>
          </a:p>
          <a:p>
            <a:r>
              <a:rPr lang="en-GB" baseline="0" dirty="0"/>
              <a:t>CLICK ON THE ANSWER BOX TO RETURN TO THE MAIN MENU</a:t>
            </a:r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8DA9B-EF7B-4AFE-B391-73F8B9AFDA92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79871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CLICK ON THE QUESTION BOX TO REVEAL</a:t>
            </a:r>
            <a:r>
              <a:rPr lang="en-GB" baseline="0" dirty="0"/>
              <a:t> THE ANSWER</a:t>
            </a:r>
          </a:p>
          <a:p>
            <a:r>
              <a:rPr lang="en-GB" baseline="0" dirty="0"/>
              <a:t>CLICK ON THE ANSWER BOX TO RETURN TO THE MAIN MENU</a:t>
            </a:r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8DA9B-EF7B-4AFE-B391-73F8B9AFDA92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63027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CLICK ON THE QUESTION BOX TO REVEAL</a:t>
            </a:r>
            <a:r>
              <a:rPr lang="en-GB" baseline="0" dirty="0"/>
              <a:t> THE ANSWER</a:t>
            </a:r>
          </a:p>
          <a:p>
            <a:r>
              <a:rPr lang="en-GB" baseline="0" dirty="0"/>
              <a:t>CLICK ON THE ANSWER BOX TO RETURN TO THE MAIN MENU</a:t>
            </a:r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8DA9B-EF7B-4AFE-B391-73F8B9AFDA92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374805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CLICK ON THE QUESTION BOX TO REVEAL</a:t>
            </a:r>
            <a:r>
              <a:rPr lang="en-GB" baseline="0" dirty="0"/>
              <a:t> THE ANSWER</a:t>
            </a:r>
          </a:p>
          <a:p>
            <a:r>
              <a:rPr lang="en-GB" baseline="0" dirty="0"/>
              <a:t>CLICK ON THE ANSWER BOX TO RETURN TO THE MAIN MENU</a:t>
            </a:r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8DA9B-EF7B-4AFE-B391-73F8B9AFDA92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91032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CLICK ON THE QUESTION BOX TO REVEAL</a:t>
            </a:r>
            <a:r>
              <a:rPr lang="en-GB" baseline="0" dirty="0"/>
              <a:t> THE ANSWER</a:t>
            </a:r>
          </a:p>
          <a:p>
            <a:r>
              <a:rPr lang="en-GB" baseline="0" dirty="0"/>
              <a:t>CLICK ON THE ANSWER BOX TO RETURN TO THE MAIN MENU</a:t>
            </a:r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8DA9B-EF7B-4AFE-B391-73F8B9AFDA92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323517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CLICK ON THE QUESTION BOX TO REVEAL</a:t>
            </a:r>
            <a:r>
              <a:rPr lang="en-GB" baseline="0" dirty="0"/>
              <a:t> THE ANSWER</a:t>
            </a:r>
          </a:p>
          <a:p>
            <a:r>
              <a:rPr lang="en-GB" baseline="0" dirty="0"/>
              <a:t>CLICK ON THE ANSWER BOX TO RETURN TO THE MAIN MENU</a:t>
            </a:r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8DA9B-EF7B-4AFE-B391-73F8B9AFDA92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679693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CLICK ON THE QUESTION BOX TO REVEAL</a:t>
            </a:r>
            <a:r>
              <a:rPr lang="en-GB" baseline="0" dirty="0"/>
              <a:t> THE ANSWER</a:t>
            </a:r>
          </a:p>
          <a:p>
            <a:r>
              <a:rPr lang="en-GB" baseline="0" dirty="0"/>
              <a:t>CLICK ON THE ANSWER BOX TO RETURN TO THE MAIN MENU</a:t>
            </a:r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8DA9B-EF7B-4AFE-B391-73F8B9AFDA92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004931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CLICK ON THE QUESTION BOX TO REVEAL</a:t>
            </a:r>
            <a:r>
              <a:rPr lang="en-GB" baseline="0" dirty="0"/>
              <a:t> THE ANSWER</a:t>
            </a:r>
          </a:p>
          <a:p>
            <a:r>
              <a:rPr lang="en-GB" baseline="0" dirty="0"/>
              <a:t>CLICK ON THE ANSWER BOX TO RETURN TO THE MAIN MENU</a:t>
            </a:r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8DA9B-EF7B-4AFE-B391-73F8B9AFDA92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543927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CLICK ON THE QUESTION BOX TO REVEAL</a:t>
            </a:r>
            <a:r>
              <a:rPr lang="en-GB" baseline="0" dirty="0"/>
              <a:t> THE ANSWER</a:t>
            </a:r>
          </a:p>
          <a:p>
            <a:r>
              <a:rPr lang="en-GB" baseline="0" dirty="0"/>
              <a:t>CLICK ON THE ANSWER BOX TO RETURN TO THE MAIN MENU</a:t>
            </a:r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8DA9B-EF7B-4AFE-B391-73F8B9AFDA92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33483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CLICK ON THE QUESTION BOX TO REVEAL</a:t>
            </a:r>
            <a:r>
              <a:rPr lang="en-GB" baseline="0" dirty="0"/>
              <a:t> THE ANSWER</a:t>
            </a:r>
          </a:p>
          <a:p>
            <a:r>
              <a:rPr lang="en-GB" baseline="0" dirty="0"/>
              <a:t>CLICK ON THE ANSWER BOX TO RETURN TO THE MAIN MENU</a:t>
            </a:r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8DA9B-EF7B-4AFE-B391-73F8B9AFDA92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968365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CLICK ON THE QUESTION BOX TO REVEAL</a:t>
            </a:r>
            <a:r>
              <a:rPr lang="en-GB" baseline="0" dirty="0"/>
              <a:t> THE ANSWER</a:t>
            </a:r>
          </a:p>
          <a:p>
            <a:r>
              <a:rPr lang="en-GB" baseline="0" dirty="0"/>
              <a:t>CLICK ON THE ANSWER BOX TO RETURN TO THE MAIN MENU</a:t>
            </a:r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8DA9B-EF7B-4AFE-B391-73F8B9AFDA92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407941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CLICK ON THE QUESTION BOX TO REVEAL</a:t>
            </a:r>
            <a:r>
              <a:rPr lang="en-GB" baseline="0" dirty="0"/>
              <a:t> THE ANSWER</a:t>
            </a:r>
          </a:p>
          <a:p>
            <a:r>
              <a:rPr lang="en-GB" baseline="0" dirty="0"/>
              <a:t>CLICK ON THE ANSWER BOX TO RETURN TO THE MAIN MENU</a:t>
            </a:r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8DA9B-EF7B-4AFE-B391-73F8B9AFDA92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983949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CLICK ON THE QUESTION BOX TO REVEAL</a:t>
            </a:r>
            <a:r>
              <a:rPr lang="en-GB" baseline="0" dirty="0"/>
              <a:t> THE ANSWER</a:t>
            </a:r>
          </a:p>
          <a:p>
            <a:r>
              <a:rPr lang="en-GB" baseline="0" dirty="0"/>
              <a:t>CLICK ON THE ANSWER BOX TO RETURN TO THE MAIN MENU</a:t>
            </a:r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8DA9B-EF7B-4AFE-B391-73F8B9AFDA92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587973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CLICK ON THE QUESTION BOX TO REVEAL</a:t>
            </a:r>
            <a:r>
              <a:rPr lang="en-GB" baseline="0" dirty="0"/>
              <a:t> THE ANSWER</a:t>
            </a:r>
          </a:p>
          <a:p>
            <a:r>
              <a:rPr lang="en-GB" baseline="0" dirty="0"/>
              <a:t>CLICK ON THE ANSWER BOX TO RETURN TO THE MAIN MENU</a:t>
            </a:r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8DA9B-EF7B-4AFE-B391-73F8B9AFDA92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789661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CLICK ON THE QUESTION BOX TO REVEAL</a:t>
            </a:r>
            <a:r>
              <a:rPr lang="en-GB" baseline="0" dirty="0"/>
              <a:t> THE ANSWER</a:t>
            </a:r>
          </a:p>
          <a:p>
            <a:r>
              <a:rPr lang="en-GB" baseline="0" dirty="0"/>
              <a:t>CLICK ON THE ANSWER BOX TO RETURN TO THE MAIN MENU</a:t>
            </a:r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8DA9B-EF7B-4AFE-B391-73F8B9AFDA92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209436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CLICK ON THE QUESTION BOX TO REVEAL</a:t>
            </a:r>
            <a:r>
              <a:rPr lang="en-GB" baseline="0" dirty="0"/>
              <a:t> THE ANSWER</a:t>
            </a:r>
          </a:p>
          <a:p>
            <a:r>
              <a:rPr lang="en-GB" baseline="0" dirty="0"/>
              <a:t>CLICK ON THE ANSWER BOX TO RETURN TO THE MAIN MENU</a:t>
            </a:r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8DA9B-EF7B-4AFE-B391-73F8B9AFDA92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983377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CLICK ON THE QUESTION BOX TO REVEAL</a:t>
            </a:r>
            <a:r>
              <a:rPr lang="en-GB" baseline="0" dirty="0"/>
              <a:t> THE ANSWER</a:t>
            </a:r>
          </a:p>
          <a:p>
            <a:r>
              <a:rPr lang="en-GB" baseline="0" dirty="0"/>
              <a:t>CLICK ON THE ANSWER BOX TO RETURN TO THE MAIN MENU</a:t>
            </a:r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8DA9B-EF7B-4AFE-B391-73F8B9AFDA92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29468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CLICK ON THE QUESTION BOX TO REVEAL</a:t>
            </a:r>
            <a:r>
              <a:rPr lang="en-GB" baseline="0" dirty="0"/>
              <a:t> THE ANSWER</a:t>
            </a:r>
          </a:p>
          <a:p>
            <a:r>
              <a:rPr lang="en-GB" baseline="0" dirty="0"/>
              <a:t>CLICK ON THE ANSWER BOX TO RETURN TO THE MAIN MENU</a:t>
            </a:r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8DA9B-EF7B-4AFE-B391-73F8B9AFDA92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338923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CLICK ON THE QUESTION BOX TO REVEAL</a:t>
            </a:r>
            <a:r>
              <a:rPr lang="en-GB" baseline="0" dirty="0"/>
              <a:t> THE ANSWER</a:t>
            </a:r>
          </a:p>
          <a:p>
            <a:r>
              <a:rPr lang="en-GB" baseline="0" dirty="0"/>
              <a:t>CLICK ON THE ANSWER BOX TO RETURN TO THE MAIN MENU</a:t>
            </a:r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8DA9B-EF7B-4AFE-B391-73F8B9AFDA92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146409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CLICK ON THE QUESTION BOX TO REVEAL</a:t>
            </a:r>
            <a:r>
              <a:rPr lang="en-GB" baseline="0" dirty="0"/>
              <a:t> THE ANSWER</a:t>
            </a:r>
          </a:p>
          <a:p>
            <a:r>
              <a:rPr lang="en-GB" baseline="0" dirty="0"/>
              <a:t>CLICK ON THE ANSWER BOX TO RETURN TO THE MAIN MENU</a:t>
            </a:r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8DA9B-EF7B-4AFE-B391-73F8B9AFDA92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35976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CLICK ON THE QUESTION BOX TO REVEAL</a:t>
            </a:r>
            <a:r>
              <a:rPr lang="en-GB" baseline="0" dirty="0"/>
              <a:t> THE ANSWER</a:t>
            </a:r>
          </a:p>
          <a:p>
            <a:r>
              <a:rPr lang="en-GB" baseline="0" dirty="0"/>
              <a:t>CLICK ON THE ANSWER BOX TO RETURN TO THE MAIN MENU</a:t>
            </a:r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8DA9B-EF7B-4AFE-B391-73F8B9AFDA92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799120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CLICK ON THE QUESTION BOX TO REVEAL</a:t>
            </a:r>
            <a:r>
              <a:rPr lang="en-GB" baseline="0" dirty="0"/>
              <a:t> THE ANSWER</a:t>
            </a:r>
          </a:p>
          <a:p>
            <a:r>
              <a:rPr lang="en-GB" baseline="0" dirty="0"/>
              <a:t>CLICK ON THE ANSWER BOX TO RETURN TO THE MAIN MENU</a:t>
            </a:r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8DA9B-EF7B-4AFE-B391-73F8B9AFDA92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539288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CLICK ON THE QUESTION BOX TO REVEAL</a:t>
            </a:r>
            <a:r>
              <a:rPr lang="en-GB" baseline="0" dirty="0"/>
              <a:t> THE ANSWER</a:t>
            </a:r>
          </a:p>
          <a:p>
            <a:r>
              <a:rPr lang="en-GB" baseline="0" dirty="0"/>
              <a:t>CLICK ON THE ANSWER BOX TO RETURN TO THE MAIN MENU</a:t>
            </a:r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8DA9B-EF7B-4AFE-B391-73F8B9AFDA92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948051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CLICK ON THE QUESTION BOX TO REVEAL</a:t>
            </a:r>
            <a:r>
              <a:rPr lang="en-GB" baseline="0" dirty="0"/>
              <a:t> THE ANSWER</a:t>
            </a:r>
          </a:p>
          <a:p>
            <a:r>
              <a:rPr lang="en-GB" baseline="0" dirty="0"/>
              <a:t>CLICK ON THE ANSWER BOX TO RETURN TO THE MAIN MENU</a:t>
            </a:r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8DA9B-EF7B-4AFE-B391-73F8B9AFDA92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892581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CLICK ON THE QUESTION BOX TO REVEAL</a:t>
            </a:r>
            <a:r>
              <a:rPr lang="en-GB" baseline="0" dirty="0"/>
              <a:t> THE ANSWER</a:t>
            </a:r>
          </a:p>
          <a:p>
            <a:r>
              <a:rPr lang="en-GB" baseline="0" dirty="0"/>
              <a:t>CLICK ON THE ANSWER BOX TO RETURN TO THE MAIN MENU</a:t>
            </a:r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8DA9B-EF7B-4AFE-B391-73F8B9AFDA92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4434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CLICK ON THE QUESTION BOX TO REVEAL</a:t>
            </a:r>
            <a:r>
              <a:rPr lang="en-GB" baseline="0" dirty="0"/>
              <a:t> THE ANSWER</a:t>
            </a:r>
          </a:p>
          <a:p>
            <a:r>
              <a:rPr lang="en-GB" baseline="0" dirty="0"/>
              <a:t>CLICK ON THE ANSWER BOX TO RETURN TO THE MAIN MENU</a:t>
            </a:r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8DA9B-EF7B-4AFE-B391-73F8B9AFDA92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77144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CLICK ON THE QUESTION BOX TO REVEAL</a:t>
            </a:r>
            <a:r>
              <a:rPr lang="en-GB" baseline="0" dirty="0"/>
              <a:t> THE ANSWER</a:t>
            </a:r>
          </a:p>
          <a:p>
            <a:r>
              <a:rPr lang="en-GB" baseline="0" dirty="0"/>
              <a:t>CLICK ON THE ANSWER BOX TO RETURN TO THE MAIN MENU</a:t>
            </a:r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8DA9B-EF7B-4AFE-B391-73F8B9AFDA92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3402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CLICK ON THE QUESTION BOX TO REVEAL</a:t>
            </a:r>
            <a:r>
              <a:rPr lang="en-GB" baseline="0" dirty="0"/>
              <a:t> THE ANSWER</a:t>
            </a:r>
          </a:p>
          <a:p>
            <a:r>
              <a:rPr lang="en-GB" baseline="0" dirty="0"/>
              <a:t>CLICK ON THE ANSWER BOX TO RETURN TO THE MAIN MENU</a:t>
            </a:r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8DA9B-EF7B-4AFE-B391-73F8B9AFDA92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64863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CLICK ON THE QUESTION BOX TO REVEAL</a:t>
            </a:r>
            <a:r>
              <a:rPr lang="en-GB" baseline="0" dirty="0"/>
              <a:t> THE ANSWER</a:t>
            </a:r>
          </a:p>
          <a:p>
            <a:r>
              <a:rPr lang="en-GB" baseline="0" dirty="0"/>
              <a:t>CLICK ON THE ANSWER BOX TO RETURN TO THE MAIN MENU</a:t>
            </a:r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8DA9B-EF7B-4AFE-B391-73F8B9AFDA92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27605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CLICK ON THE QUESTION BOX TO REVEAL</a:t>
            </a:r>
            <a:r>
              <a:rPr lang="en-GB" baseline="0" dirty="0"/>
              <a:t> THE ANSWER</a:t>
            </a:r>
          </a:p>
          <a:p>
            <a:r>
              <a:rPr lang="en-GB" baseline="0" dirty="0"/>
              <a:t>CLICK ON THE ANSWER BOX TO RETURN TO THE MAIN MENU</a:t>
            </a:r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8DA9B-EF7B-4AFE-B391-73F8B9AFDA92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66316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CLICK ON THE QUESTION BOX TO REVEAL</a:t>
            </a:r>
            <a:r>
              <a:rPr lang="en-GB" baseline="0" dirty="0"/>
              <a:t> THE ANSWER</a:t>
            </a:r>
          </a:p>
          <a:p>
            <a:r>
              <a:rPr lang="en-GB" baseline="0" dirty="0"/>
              <a:t>CLICK ON THE ANSWER BOX TO RETURN TO THE MAIN MENU</a:t>
            </a:r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8DA9B-EF7B-4AFE-B391-73F8B9AFDA92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69269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GB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GB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FFCD3-0B3C-4715-BBA8-9FB92C116B65}" type="datetimeFigureOut">
              <a:rPr lang="en-GB" smtClean="0"/>
              <a:t>21/03/2017</a:t>
            </a:fld>
            <a:endParaRPr lang="en-GB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6ABB7-1477-400F-B797-231CC7B23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6497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GB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GB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FFCD3-0B3C-4715-BBA8-9FB92C116B65}" type="datetimeFigureOut">
              <a:rPr lang="en-GB" smtClean="0"/>
              <a:t>21/03/2017</a:t>
            </a:fld>
            <a:endParaRPr lang="en-GB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6ABB7-1477-400F-B797-231CC7B23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0350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GB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GB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FFCD3-0B3C-4715-BBA8-9FB92C116B65}" type="datetimeFigureOut">
              <a:rPr lang="en-GB" smtClean="0"/>
              <a:t>21/03/2017</a:t>
            </a:fld>
            <a:endParaRPr lang="en-GB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6ABB7-1477-400F-B797-231CC7B23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650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GB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GB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FFCD3-0B3C-4715-BBA8-9FB92C116B65}" type="datetimeFigureOut">
              <a:rPr lang="en-GB" smtClean="0"/>
              <a:t>21/03/2017</a:t>
            </a:fld>
            <a:endParaRPr lang="en-GB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6ABB7-1477-400F-B797-231CC7B23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9157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GB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FFCD3-0B3C-4715-BBA8-9FB92C116B65}" type="datetimeFigureOut">
              <a:rPr lang="en-GB" smtClean="0"/>
              <a:t>21/03/2017</a:t>
            </a:fld>
            <a:endParaRPr lang="en-GB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6ABB7-1477-400F-B797-231CC7B23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14235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GB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GB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GB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FFCD3-0B3C-4715-BBA8-9FB92C116B65}" type="datetimeFigureOut">
              <a:rPr lang="en-GB" smtClean="0"/>
              <a:t>21/03/2017</a:t>
            </a:fld>
            <a:endParaRPr lang="en-GB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6ABB7-1477-400F-B797-231CC7B23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0021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GB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GB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GB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FFCD3-0B3C-4715-BBA8-9FB92C116B65}" type="datetimeFigureOut">
              <a:rPr lang="en-GB" smtClean="0"/>
              <a:t>21/03/2017</a:t>
            </a:fld>
            <a:endParaRPr lang="en-GB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6ABB7-1477-400F-B797-231CC7B23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7146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GB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FFCD3-0B3C-4715-BBA8-9FB92C116B65}" type="datetimeFigureOut">
              <a:rPr lang="en-GB" smtClean="0"/>
              <a:t>21/03/2017</a:t>
            </a:fld>
            <a:endParaRPr lang="en-GB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6ABB7-1477-400F-B797-231CC7B23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01717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FFCD3-0B3C-4715-BBA8-9FB92C116B65}" type="datetimeFigureOut">
              <a:rPr lang="en-GB" smtClean="0"/>
              <a:t>21/03/2017</a:t>
            </a:fld>
            <a:endParaRPr lang="en-GB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6ABB7-1477-400F-B797-231CC7B23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39647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GB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GB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FFCD3-0B3C-4715-BBA8-9FB92C116B65}" type="datetimeFigureOut">
              <a:rPr lang="en-GB" smtClean="0"/>
              <a:t>21/03/2017</a:t>
            </a:fld>
            <a:endParaRPr lang="en-GB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6ABB7-1477-400F-B797-231CC7B23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0458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GB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FFCD3-0B3C-4715-BBA8-9FB92C116B65}" type="datetimeFigureOut">
              <a:rPr lang="en-GB" smtClean="0"/>
              <a:t>21/03/2017</a:t>
            </a:fld>
            <a:endParaRPr lang="en-GB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6ABB7-1477-400F-B797-231CC7B23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82575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89000"/>
              </a:schemeClr>
            </a:gs>
            <a:gs pos="23000">
              <a:schemeClr val="accent1">
                <a:lumMod val="89000"/>
              </a:schemeClr>
            </a:gs>
            <a:gs pos="69000">
              <a:schemeClr val="accent1">
                <a:lumMod val="75000"/>
              </a:schemeClr>
            </a:gs>
            <a:gs pos="97000">
              <a:schemeClr val="accent1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GB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GB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EFFCD3-0B3C-4715-BBA8-9FB92C116B65}" type="datetimeFigureOut">
              <a:rPr lang="en-GB" smtClean="0"/>
              <a:t>21/03/2017</a:t>
            </a:fld>
            <a:endParaRPr lang="en-GB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E6ABB7-1477-400F-B797-231CC7B23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1632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slide" Target="slide10.xml"/><Relationship Id="rId18" Type="http://schemas.openxmlformats.org/officeDocument/2006/relationships/slide" Target="slide15.xml"/><Relationship Id="rId26" Type="http://schemas.openxmlformats.org/officeDocument/2006/relationships/slide" Target="slide24.xml"/><Relationship Id="rId3" Type="http://schemas.openxmlformats.org/officeDocument/2006/relationships/slide" Target="slide6.xml"/><Relationship Id="rId21" Type="http://schemas.openxmlformats.org/officeDocument/2006/relationships/slide" Target="slide22.xml"/><Relationship Id="rId34" Type="http://schemas.openxmlformats.org/officeDocument/2006/relationships/slide" Target="slide30.xml"/><Relationship Id="rId7" Type="http://schemas.openxmlformats.org/officeDocument/2006/relationships/slide" Target="slide2.xml"/><Relationship Id="rId12" Type="http://schemas.openxmlformats.org/officeDocument/2006/relationships/slide" Target="slide11.xml"/><Relationship Id="rId17" Type="http://schemas.openxmlformats.org/officeDocument/2006/relationships/slide" Target="slide16.xml"/><Relationship Id="rId25" Type="http://schemas.openxmlformats.org/officeDocument/2006/relationships/slide" Target="slide25.xml"/><Relationship Id="rId33" Type="http://schemas.openxmlformats.org/officeDocument/2006/relationships/slide" Target="slide31.xml"/><Relationship Id="rId2" Type="http://schemas.openxmlformats.org/officeDocument/2006/relationships/notesSlide" Target="../notesSlides/notesSlide1.xml"/><Relationship Id="rId16" Type="http://schemas.openxmlformats.org/officeDocument/2006/relationships/slide" Target="slide17.xml"/><Relationship Id="rId20" Type="http://schemas.openxmlformats.org/officeDocument/2006/relationships/slide" Target="slide23.xml"/><Relationship Id="rId29" Type="http://schemas.openxmlformats.org/officeDocument/2006/relationships/slide" Target="slide28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.xml"/><Relationship Id="rId11" Type="http://schemas.openxmlformats.org/officeDocument/2006/relationships/slide" Target="slide12.xml"/><Relationship Id="rId24" Type="http://schemas.openxmlformats.org/officeDocument/2006/relationships/slide" Target="slide19.xml"/><Relationship Id="rId32" Type="http://schemas.openxmlformats.org/officeDocument/2006/relationships/slide" Target="slide32.xml"/><Relationship Id="rId5" Type="http://schemas.openxmlformats.org/officeDocument/2006/relationships/slide" Target="slide4.xml"/><Relationship Id="rId15" Type="http://schemas.openxmlformats.org/officeDocument/2006/relationships/slide" Target="slide18.xml"/><Relationship Id="rId23" Type="http://schemas.openxmlformats.org/officeDocument/2006/relationships/slide" Target="slide20.xml"/><Relationship Id="rId28" Type="http://schemas.openxmlformats.org/officeDocument/2006/relationships/slide" Target="slide29.xml"/><Relationship Id="rId36" Type="http://schemas.openxmlformats.org/officeDocument/2006/relationships/image" Target="../media/image1.png"/><Relationship Id="rId10" Type="http://schemas.openxmlformats.org/officeDocument/2006/relationships/slide" Target="slide13.xml"/><Relationship Id="rId19" Type="http://schemas.openxmlformats.org/officeDocument/2006/relationships/slide" Target="slide14.xml"/><Relationship Id="rId31" Type="http://schemas.openxmlformats.org/officeDocument/2006/relationships/slide" Target="slide26.xml"/><Relationship Id="rId4" Type="http://schemas.openxmlformats.org/officeDocument/2006/relationships/slide" Target="slide5.xml"/><Relationship Id="rId9" Type="http://schemas.openxmlformats.org/officeDocument/2006/relationships/slide" Target="slide7.xml"/><Relationship Id="rId14" Type="http://schemas.openxmlformats.org/officeDocument/2006/relationships/slide" Target="slide9.xml"/><Relationship Id="rId22" Type="http://schemas.openxmlformats.org/officeDocument/2006/relationships/slide" Target="slide21.xml"/><Relationship Id="rId27" Type="http://schemas.openxmlformats.org/officeDocument/2006/relationships/slide" Target="slide33.xml"/><Relationship Id="rId30" Type="http://schemas.openxmlformats.org/officeDocument/2006/relationships/slide" Target="slide27.xml"/><Relationship Id="rId35" Type="http://schemas.openxmlformats.org/officeDocument/2006/relationships/slide" Target="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D 5">
            <a:hlinkClick r:id="rId3" action="ppaction://hlinksldjump" highlightClick="1"/>
          </p:cNvPr>
          <p:cNvSpPr/>
          <p:nvPr/>
        </p:nvSpPr>
        <p:spPr>
          <a:xfrm>
            <a:off x="737414" y="5548312"/>
            <a:ext cx="1080000" cy="1080000"/>
          </a:xfrm>
          <a:prstGeom prst="roundRect">
            <a:avLst/>
          </a:prstGeom>
          <a:solidFill>
            <a:srgbClr val="FF0000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bg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RED 4">
            <a:hlinkClick r:id="rId4" action="ppaction://hlinksldjump" highlightClick="1"/>
          </p:cNvPr>
          <p:cNvSpPr/>
          <p:nvPr/>
        </p:nvSpPr>
        <p:spPr>
          <a:xfrm>
            <a:off x="737414" y="4366981"/>
            <a:ext cx="1080000" cy="1080000"/>
          </a:xfrm>
          <a:prstGeom prst="roundRect">
            <a:avLst/>
          </a:prstGeom>
          <a:solidFill>
            <a:srgbClr val="FF0000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bg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RED 3">
            <a:hlinkClick r:id="rId5" action="ppaction://hlinksldjump" highlightClick="1"/>
          </p:cNvPr>
          <p:cNvSpPr/>
          <p:nvPr/>
        </p:nvSpPr>
        <p:spPr>
          <a:xfrm>
            <a:off x="737414" y="3185650"/>
            <a:ext cx="1080000" cy="1080000"/>
          </a:xfrm>
          <a:prstGeom prst="roundRect">
            <a:avLst/>
          </a:prstGeom>
          <a:solidFill>
            <a:srgbClr val="FF0000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bg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RED 2">
            <a:hlinkClick r:id="rId6" action="ppaction://hlinksldjump" highlightClick="1"/>
          </p:cNvPr>
          <p:cNvSpPr/>
          <p:nvPr/>
        </p:nvSpPr>
        <p:spPr>
          <a:xfrm>
            <a:off x="737414" y="2004319"/>
            <a:ext cx="1080000" cy="1080000"/>
          </a:xfrm>
          <a:prstGeom prst="roundRect">
            <a:avLst/>
          </a:prstGeom>
          <a:solidFill>
            <a:srgbClr val="FF0000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2</a:t>
            </a:r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bg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ED 1">
            <a:hlinkClick r:id="rId7" action="ppaction://hlinksldjump" highlightClick="1"/>
          </p:cNvPr>
          <p:cNvSpPr/>
          <p:nvPr/>
        </p:nvSpPr>
        <p:spPr>
          <a:xfrm>
            <a:off x="737414" y="822988"/>
            <a:ext cx="1080000" cy="1080000"/>
          </a:xfrm>
          <a:prstGeom prst="roundRect">
            <a:avLst/>
          </a:prstGeom>
          <a:solidFill>
            <a:srgbClr val="FF0000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1</a:t>
            </a:r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bg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YELLOW 5">
            <a:hlinkClick r:id="rId8" action="ppaction://hlinksldjump" highlightClick="1"/>
          </p:cNvPr>
          <p:cNvSpPr/>
          <p:nvPr/>
        </p:nvSpPr>
        <p:spPr>
          <a:xfrm>
            <a:off x="1938685" y="5548312"/>
            <a:ext cx="1080000" cy="1080000"/>
          </a:xfrm>
          <a:prstGeom prst="roundRect">
            <a:avLst/>
          </a:prstGeom>
          <a:solidFill>
            <a:srgbClr val="FFFF00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5</a:t>
            </a:r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tx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YELLOW 4">
            <a:hlinkClick r:id="rId9" action="ppaction://hlinksldjump" highlightClick="1"/>
          </p:cNvPr>
          <p:cNvSpPr/>
          <p:nvPr/>
        </p:nvSpPr>
        <p:spPr>
          <a:xfrm>
            <a:off x="1938685" y="4366981"/>
            <a:ext cx="1080000" cy="1080000"/>
          </a:xfrm>
          <a:prstGeom prst="roundRect">
            <a:avLst/>
          </a:prstGeom>
          <a:solidFill>
            <a:srgbClr val="FFFF00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4</a:t>
            </a:r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tx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YELLOW 3">
            <a:hlinkClick r:id="rId3" action="ppaction://hlinksldjump" highlightClick="1"/>
          </p:cNvPr>
          <p:cNvSpPr/>
          <p:nvPr/>
        </p:nvSpPr>
        <p:spPr>
          <a:xfrm>
            <a:off x="1938685" y="3185650"/>
            <a:ext cx="1080000" cy="1080000"/>
          </a:xfrm>
          <a:prstGeom prst="roundRect">
            <a:avLst/>
          </a:prstGeom>
          <a:solidFill>
            <a:srgbClr val="FFFF00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3</a:t>
            </a:r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tx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YELLOW 2">
            <a:hlinkClick r:id="rId4" action="ppaction://hlinksldjump" highlightClick="1"/>
          </p:cNvPr>
          <p:cNvSpPr/>
          <p:nvPr/>
        </p:nvSpPr>
        <p:spPr>
          <a:xfrm>
            <a:off x="1938685" y="2004319"/>
            <a:ext cx="1080000" cy="1080000"/>
          </a:xfrm>
          <a:prstGeom prst="roundRect">
            <a:avLst/>
          </a:prstGeom>
          <a:solidFill>
            <a:srgbClr val="FFFF00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2</a:t>
            </a:r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bg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YELLOW 1">
            <a:hlinkClick r:id="rId5" action="ppaction://hlinksldjump" highlightClick="1"/>
          </p:cNvPr>
          <p:cNvSpPr/>
          <p:nvPr/>
        </p:nvSpPr>
        <p:spPr>
          <a:xfrm>
            <a:off x="1938685" y="822988"/>
            <a:ext cx="1080000" cy="1080000"/>
          </a:xfrm>
          <a:prstGeom prst="roundRect">
            <a:avLst/>
          </a:prstGeom>
          <a:solidFill>
            <a:srgbClr val="FFFF00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1</a:t>
            </a:r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bg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GREEN 5">
            <a:hlinkClick r:id="rId10" action="ppaction://hlinksldjump" highlightClick="1"/>
          </p:cNvPr>
          <p:cNvSpPr/>
          <p:nvPr/>
        </p:nvSpPr>
        <p:spPr>
          <a:xfrm>
            <a:off x="3139956" y="5548312"/>
            <a:ext cx="1080000" cy="1080000"/>
          </a:xfrm>
          <a:prstGeom prst="roundRect">
            <a:avLst/>
          </a:prstGeom>
          <a:solidFill>
            <a:srgbClr val="00B050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5</a:t>
            </a:r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tx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GREEN 4">
            <a:hlinkClick r:id="rId11" action="ppaction://hlinksldjump" highlightClick="1"/>
          </p:cNvPr>
          <p:cNvSpPr/>
          <p:nvPr/>
        </p:nvSpPr>
        <p:spPr>
          <a:xfrm>
            <a:off x="3139956" y="4366981"/>
            <a:ext cx="1080000" cy="1080000"/>
          </a:xfrm>
          <a:prstGeom prst="roundRect">
            <a:avLst/>
          </a:prstGeom>
          <a:solidFill>
            <a:srgbClr val="00B050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4</a:t>
            </a:r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tx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GREEN 3">
            <a:hlinkClick r:id="rId12" action="ppaction://hlinksldjump" highlightClick="1"/>
          </p:cNvPr>
          <p:cNvSpPr/>
          <p:nvPr/>
        </p:nvSpPr>
        <p:spPr>
          <a:xfrm>
            <a:off x="3139956" y="3185650"/>
            <a:ext cx="1080000" cy="1080000"/>
          </a:xfrm>
          <a:prstGeom prst="roundRect">
            <a:avLst/>
          </a:prstGeom>
          <a:solidFill>
            <a:srgbClr val="00B050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3</a:t>
            </a:r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tx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GREEN 2">
            <a:hlinkClick r:id="rId13" action="ppaction://hlinksldjump" highlightClick="1"/>
          </p:cNvPr>
          <p:cNvSpPr/>
          <p:nvPr/>
        </p:nvSpPr>
        <p:spPr>
          <a:xfrm>
            <a:off x="3139956" y="2004319"/>
            <a:ext cx="1080000" cy="1080000"/>
          </a:xfrm>
          <a:prstGeom prst="roundRect">
            <a:avLst/>
          </a:prstGeom>
          <a:solidFill>
            <a:srgbClr val="00B050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2</a:t>
            </a:r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bg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GREEN 1">
            <a:hlinkClick r:id="rId14" action="ppaction://hlinksldjump" highlightClick="1"/>
          </p:cNvPr>
          <p:cNvSpPr/>
          <p:nvPr/>
        </p:nvSpPr>
        <p:spPr>
          <a:xfrm>
            <a:off x="3139956" y="822988"/>
            <a:ext cx="1080000" cy="1080000"/>
          </a:xfrm>
          <a:prstGeom prst="roundRect">
            <a:avLst/>
          </a:prstGeom>
          <a:solidFill>
            <a:srgbClr val="00B050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1</a:t>
            </a:r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bg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BLUE 5">
            <a:hlinkClick r:id="rId15" action="ppaction://hlinksldjump" highlightClick="1"/>
          </p:cNvPr>
          <p:cNvSpPr/>
          <p:nvPr/>
        </p:nvSpPr>
        <p:spPr>
          <a:xfrm>
            <a:off x="4340129" y="5548312"/>
            <a:ext cx="1080000" cy="1080000"/>
          </a:xfrm>
          <a:prstGeom prst="roundRect">
            <a:avLst/>
          </a:prstGeom>
          <a:solidFill>
            <a:srgbClr val="00B0F0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5</a:t>
            </a:r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tx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BLUE 4">
            <a:hlinkClick r:id="rId16" action="ppaction://hlinksldjump" highlightClick="1"/>
          </p:cNvPr>
          <p:cNvSpPr/>
          <p:nvPr/>
        </p:nvSpPr>
        <p:spPr>
          <a:xfrm>
            <a:off x="4340129" y="4366981"/>
            <a:ext cx="1080000" cy="1080000"/>
          </a:xfrm>
          <a:prstGeom prst="roundRect">
            <a:avLst/>
          </a:prstGeom>
          <a:solidFill>
            <a:srgbClr val="00B0F0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4</a:t>
            </a:r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tx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BLUE 3">
            <a:hlinkClick r:id="rId17" action="ppaction://hlinksldjump" highlightClick="1"/>
          </p:cNvPr>
          <p:cNvSpPr/>
          <p:nvPr/>
        </p:nvSpPr>
        <p:spPr>
          <a:xfrm>
            <a:off x="4340129" y="3185650"/>
            <a:ext cx="1080000" cy="1080000"/>
          </a:xfrm>
          <a:prstGeom prst="roundRect">
            <a:avLst/>
          </a:prstGeom>
          <a:solidFill>
            <a:srgbClr val="00B0F0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3</a:t>
            </a:r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tx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BLUE 2">
            <a:hlinkClick r:id="rId18" action="ppaction://hlinksldjump" highlightClick="1"/>
          </p:cNvPr>
          <p:cNvSpPr/>
          <p:nvPr/>
        </p:nvSpPr>
        <p:spPr>
          <a:xfrm>
            <a:off x="4340129" y="2004319"/>
            <a:ext cx="1080000" cy="1080000"/>
          </a:xfrm>
          <a:prstGeom prst="roundRect">
            <a:avLst/>
          </a:prstGeom>
          <a:solidFill>
            <a:srgbClr val="00B0F0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2</a:t>
            </a:r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bg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BLUE 1">
            <a:hlinkClick r:id="rId19" action="ppaction://hlinksldjump" highlightClick="1"/>
          </p:cNvPr>
          <p:cNvSpPr/>
          <p:nvPr/>
        </p:nvSpPr>
        <p:spPr>
          <a:xfrm>
            <a:off x="4340129" y="822988"/>
            <a:ext cx="1080000" cy="1080000"/>
          </a:xfrm>
          <a:prstGeom prst="roundRect">
            <a:avLst/>
          </a:prstGeom>
          <a:solidFill>
            <a:srgbClr val="00B0F0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1</a:t>
            </a:r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bg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PURPLE 5">
            <a:hlinkClick r:id="rId20" action="ppaction://hlinksldjump" highlightClick="1"/>
          </p:cNvPr>
          <p:cNvSpPr/>
          <p:nvPr/>
        </p:nvSpPr>
        <p:spPr>
          <a:xfrm>
            <a:off x="5541400" y="5548312"/>
            <a:ext cx="1080000" cy="1080000"/>
          </a:xfrm>
          <a:prstGeom prst="roundRect">
            <a:avLst/>
          </a:prstGeom>
          <a:solidFill>
            <a:srgbClr val="7030A0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tx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PURPLE 4">
            <a:hlinkClick r:id="rId21" action="ppaction://hlinksldjump" highlightClick="1"/>
          </p:cNvPr>
          <p:cNvSpPr/>
          <p:nvPr/>
        </p:nvSpPr>
        <p:spPr>
          <a:xfrm>
            <a:off x="5541400" y="4363440"/>
            <a:ext cx="1080000" cy="1080000"/>
          </a:xfrm>
          <a:prstGeom prst="roundRect">
            <a:avLst/>
          </a:prstGeom>
          <a:solidFill>
            <a:srgbClr val="7030A0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tx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26" name="PURPLE 3">
            <a:hlinkClick r:id="rId22" action="ppaction://hlinksldjump" highlightClick="1"/>
          </p:cNvPr>
          <p:cNvSpPr/>
          <p:nvPr/>
        </p:nvSpPr>
        <p:spPr>
          <a:xfrm>
            <a:off x="5541400" y="3189191"/>
            <a:ext cx="1080000" cy="1080000"/>
          </a:xfrm>
          <a:prstGeom prst="roundRect">
            <a:avLst/>
          </a:prstGeom>
          <a:solidFill>
            <a:srgbClr val="7030A0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tx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27" name="PURPLE 2">
            <a:hlinkClick r:id="rId23" action="ppaction://hlinksldjump" highlightClick="1"/>
          </p:cNvPr>
          <p:cNvSpPr/>
          <p:nvPr/>
        </p:nvSpPr>
        <p:spPr>
          <a:xfrm>
            <a:off x="5541400" y="2004319"/>
            <a:ext cx="1080000" cy="1080000"/>
          </a:xfrm>
          <a:prstGeom prst="roundRect">
            <a:avLst/>
          </a:prstGeom>
          <a:solidFill>
            <a:srgbClr val="7030A0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2</a:t>
            </a:r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bg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28" name="PURPLE 1">
            <a:hlinkClick r:id="rId24" action="ppaction://hlinksldjump" highlightClick="1"/>
          </p:cNvPr>
          <p:cNvSpPr/>
          <p:nvPr/>
        </p:nvSpPr>
        <p:spPr>
          <a:xfrm>
            <a:off x="5541400" y="822988"/>
            <a:ext cx="1080000" cy="1080000"/>
          </a:xfrm>
          <a:prstGeom prst="roundRect">
            <a:avLst/>
          </a:prstGeom>
          <a:solidFill>
            <a:srgbClr val="7030A0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1</a:t>
            </a:r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bg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29" name="PINK 5">
            <a:hlinkClick r:id="rId25" action="ppaction://hlinksldjump" highlightClick="1"/>
          </p:cNvPr>
          <p:cNvSpPr/>
          <p:nvPr/>
        </p:nvSpPr>
        <p:spPr>
          <a:xfrm>
            <a:off x="6742671" y="5548312"/>
            <a:ext cx="1080000" cy="1080000"/>
          </a:xfrm>
          <a:prstGeom prst="roundRect">
            <a:avLst/>
          </a:prstGeom>
          <a:solidFill>
            <a:srgbClr val="FF6699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5</a:t>
            </a:r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tx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30" name="PINK 4">
            <a:hlinkClick r:id="rId26" action="ppaction://hlinksldjump" highlightClick="1"/>
          </p:cNvPr>
          <p:cNvSpPr/>
          <p:nvPr/>
        </p:nvSpPr>
        <p:spPr>
          <a:xfrm>
            <a:off x="6742671" y="4366981"/>
            <a:ext cx="1080000" cy="1080000"/>
          </a:xfrm>
          <a:prstGeom prst="roundRect">
            <a:avLst/>
          </a:prstGeom>
          <a:solidFill>
            <a:srgbClr val="FF6699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4</a:t>
            </a:r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tx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PINK 3">
            <a:hlinkClick r:id="rId20" action="ppaction://hlinksldjump" highlightClick="1"/>
          </p:cNvPr>
          <p:cNvSpPr/>
          <p:nvPr/>
        </p:nvSpPr>
        <p:spPr>
          <a:xfrm>
            <a:off x="6742671" y="3185650"/>
            <a:ext cx="1080000" cy="1080000"/>
          </a:xfrm>
          <a:prstGeom prst="roundRect">
            <a:avLst/>
          </a:prstGeom>
          <a:solidFill>
            <a:srgbClr val="FF6699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3</a:t>
            </a:r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tx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32" name="PINK 2">
            <a:hlinkClick r:id="rId21" action="ppaction://hlinksldjump" highlightClick="1"/>
          </p:cNvPr>
          <p:cNvSpPr/>
          <p:nvPr/>
        </p:nvSpPr>
        <p:spPr>
          <a:xfrm>
            <a:off x="6742671" y="2004319"/>
            <a:ext cx="1080000" cy="1080000"/>
          </a:xfrm>
          <a:prstGeom prst="roundRect">
            <a:avLst/>
          </a:prstGeom>
          <a:solidFill>
            <a:srgbClr val="FF6699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2</a:t>
            </a:r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bg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33" name="PINK 1">
            <a:hlinkClick r:id="rId22" action="ppaction://hlinksldjump" highlightClick="1"/>
          </p:cNvPr>
          <p:cNvSpPr/>
          <p:nvPr/>
        </p:nvSpPr>
        <p:spPr>
          <a:xfrm>
            <a:off x="6742671" y="822988"/>
            <a:ext cx="1080000" cy="1080000"/>
          </a:xfrm>
          <a:prstGeom prst="roundRect">
            <a:avLst/>
          </a:prstGeom>
          <a:solidFill>
            <a:srgbClr val="FF6699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1</a:t>
            </a:r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bg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34" name="ORANGE 5">
            <a:hlinkClick r:id="rId27" action="ppaction://hlinksldjump" highlightClick="1"/>
          </p:cNvPr>
          <p:cNvSpPr/>
          <p:nvPr/>
        </p:nvSpPr>
        <p:spPr>
          <a:xfrm>
            <a:off x="7943942" y="5548312"/>
            <a:ext cx="1080000" cy="1080000"/>
          </a:xfrm>
          <a:prstGeom prst="roundRect">
            <a:avLst/>
          </a:prstGeom>
          <a:solidFill>
            <a:srgbClr val="FFC301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tx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35" name="ORANGE 4">
            <a:hlinkClick r:id="rId28" action="ppaction://hlinksldjump" highlightClick="1"/>
          </p:cNvPr>
          <p:cNvSpPr/>
          <p:nvPr/>
        </p:nvSpPr>
        <p:spPr>
          <a:xfrm>
            <a:off x="7943942" y="4366981"/>
            <a:ext cx="1080000" cy="1080000"/>
          </a:xfrm>
          <a:prstGeom prst="roundRect">
            <a:avLst/>
          </a:prstGeom>
          <a:solidFill>
            <a:srgbClr val="FFC301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4</a:t>
            </a:r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tx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36" name="ORANGE 3">
            <a:hlinkClick r:id="rId29" action="ppaction://hlinksldjump" highlightClick="1"/>
          </p:cNvPr>
          <p:cNvSpPr/>
          <p:nvPr/>
        </p:nvSpPr>
        <p:spPr>
          <a:xfrm>
            <a:off x="7943942" y="3185650"/>
            <a:ext cx="1080000" cy="1080000"/>
          </a:xfrm>
          <a:prstGeom prst="roundRect">
            <a:avLst/>
          </a:prstGeom>
          <a:solidFill>
            <a:srgbClr val="FFC301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3</a:t>
            </a:r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tx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37" name="ORANGE 2">
            <a:hlinkClick r:id="rId30" action="ppaction://hlinksldjump" highlightClick="1"/>
          </p:cNvPr>
          <p:cNvSpPr/>
          <p:nvPr/>
        </p:nvSpPr>
        <p:spPr>
          <a:xfrm>
            <a:off x="7943942" y="2004319"/>
            <a:ext cx="1080000" cy="1080000"/>
          </a:xfrm>
          <a:prstGeom prst="roundRect">
            <a:avLst/>
          </a:prstGeom>
          <a:solidFill>
            <a:srgbClr val="FFC301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2</a:t>
            </a:r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bg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ORANGE 1">
            <a:hlinkClick r:id="rId31" action="ppaction://hlinksldjump" highlightClick="1"/>
          </p:cNvPr>
          <p:cNvSpPr/>
          <p:nvPr/>
        </p:nvSpPr>
        <p:spPr>
          <a:xfrm>
            <a:off x="7943942" y="822988"/>
            <a:ext cx="1080000" cy="1080000"/>
          </a:xfrm>
          <a:prstGeom prst="roundRect">
            <a:avLst/>
          </a:prstGeom>
          <a:solidFill>
            <a:srgbClr val="FFC301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1</a:t>
            </a:r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bg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39" name="BROWN 5">
            <a:hlinkClick r:id="" action="ppaction://noaction" highlightClick="1"/>
          </p:cNvPr>
          <p:cNvSpPr/>
          <p:nvPr/>
        </p:nvSpPr>
        <p:spPr>
          <a:xfrm>
            <a:off x="9145213" y="5548312"/>
            <a:ext cx="1080000" cy="1080000"/>
          </a:xfrm>
          <a:prstGeom prst="roundRect">
            <a:avLst/>
          </a:prstGeom>
          <a:solidFill>
            <a:srgbClr val="E67300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tx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40" name="BROWN 4">
            <a:hlinkClick r:id="rId27" action="ppaction://hlinksldjump" highlightClick="1"/>
          </p:cNvPr>
          <p:cNvSpPr/>
          <p:nvPr/>
        </p:nvSpPr>
        <p:spPr>
          <a:xfrm>
            <a:off x="9145213" y="4366981"/>
            <a:ext cx="1080000" cy="1080000"/>
          </a:xfrm>
          <a:prstGeom prst="roundRect">
            <a:avLst/>
          </a:prstGeom>
          <a:solidFill>
            <a:srgbClr val="E67300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4</a:t>
            </a:r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tx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41" name="BROWN 3">
            <a:hlinkClick r:id="rId32" action="ppaction://hlinksldjump" highlightClick="1"/>
          </p:cNvPr>
          <p:cNvSpPr/>
          <p:nvPr/>
        </p:nvSpPr>
        <p:spPr>
          <a:xfrm>
            <a:off x="9145213" y="3185650"/>
            <a:ext cx="1080000" cy="1080000"/>
          </a:xfrm>
          <a:prstGeom prst="roundRect">
            <a:avLst/>
          </a:prstGeom>
          <a:solidFill>
            <a:srgbClr val="E67300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3</a:t>
            </a:r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tx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42" name="BROWN 2">
            <a:hlinkClick r:id="rId33" action="ppaction://hlinksldjump" highlightClick="1"/>
          </p:cNvPr>
          <p:cNvSpPr/>
          <p:nvPr/>
        </p:nvSpPr>
        <p:spPr>
          <a:xfrm>
            <a:off x="9145213" y="2004319"/>
            <a:ext cx="1080000" cy="1080000"/>
          </a:xfrm>
          <a:prstGeom prst="roundRect">
            <a:avLst/>
          </a:prstGeom>
          <a:solidFill>
            <a:srgbClr val="E67300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2</a:t>
            </a:r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bg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43" name="BROWN 1">
            <a:hlinkClick r:id="rId34" action="ppaction://hlinksldjump" highlightClick="1"/>
          </p:cNvPr>
          <p:cNvSpPr/>
          <p:nvPr/>
        </p:nvSpPr>
        <p:spPr>
          <a:xfrm>
            <a:off x="9145213" y="822988"/>
            <a:ext cx="1080000" cy="1080000"/>
          </a:xfrm>
          <a:prstGeom prst="roundRect">
            <a:avLst/>
          </a:prstGeom>
          <a:solidFill>
            <a:srgbClr val="E67300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1</a:t>
            </a:r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bg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49" name="UNIT 1">
            <a:hlinkClick r:id="rId35" action="ppaction://hlinksldjump"/>
          </p:cNvPr>
          <p:cNvSpPr/>
          <p:nvPr/>
        </p:nvSpPr>
        <p:spPr>
          <a:xfrm>
            <a:off x="737414" y="181657"/>
            <a:ext cx="1080000" cy="540000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  <a:effectLst/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GB" sz="950" dirty="0">
                <a:ln w="3175">
                  <a:solidFill>
                    <a:schemeClr val="tx1"/>
                  </a:solidFill>
                </a:ln>
                <a:solidFill>
                  <a:schemeClr val="tx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Development Personnel</a:t>
            </a:r>
          </a:p>
        </p:txBody>
      </p:sp>
      <p:sp>
        <p:nvSpPr>
          <p:cNvPr id="71" name="UNIT 1">
            <a:hlinkClick r:id="rId35" action="ppaction://hlinksldjump"/>
          </p:cNvPr>
          <p:cNvSpPr/>
          <p:nvPr/>
        </p:nvSpPr>
        <p:spPr>
          <a:xfrm>
            <a:off x="1938685" y="181657"/>
            <a:ext cx="1080000" cy="540000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FFFF00"/>
            </a:solidFill>
          </a:ln>
          <a:effectLst/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GB" sz="1200" dirty="0" smtClean="0">
                <a:ln w="3175">
                  <a:solidFill>
                    <a:schemeClr val="tx1"/>
                  </a:solidFill>
                </a:ln>
                <a:solidFill>
                  <a:schemeClr val="tx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Analysis Stage</a:t>
            </a:r>
            <a:endParaRPr lang="en-GB" sz="1200" dirty="0">
              <a:ln w="3175">
                <a:solidFill>
                  <a:schemeClr val="tx1"/>
                </a:solidFill>
              </a:ln>
              <a:solidFill>
                <a:schemeClr val="tx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72" name="UNIT 1">
            <a:hlinkClick r:id="rId35" action="ppaction://hlinksldjump"/>
          </p:cNvPr>
          <p:cNvSpPr/>
          <p:nvPr/>
        </p:nvSpPr>
        <p:spPr>
          <a:xfrm>
            <a:off x="3139956" y="181657"/>
            <a:ext cx="1080000" cy="540000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00B050"/>
            </a:solidFill>
          </a:ln>
          <a:effectLst/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GB" sz="1200" dirty="0" smtClean="0">
                <a:ln w="3175">
                  <a:solidFill>
                    <a:schemeClr val="tx1"/>
                  </a:solidFill>
                </a:ln>
                <a:solidFill>
                  <a:schemeClr val="tx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Design Stage</a:t>
            </a:r>
            <a:endParaRPr lang="en-GB" sz="1200" dirty="0">
              <a:ln w="3175">
                <a:solidFill>
                  <a:schemeClr val="tx1"/>
                </a:solidFill>
              </a:ln>
              <a:solidFill>
                <a:schemeClr val="tx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73" name="UNIT 1">
            <a:hlinkClick r:id="rId35" action="ppaction://hlinksldjump"/>
          </p:cNvPr>
          <p:cNvSpPr/>
          <p:nvPr/>
        </p:nvSpPr>
        <p:spPr>
          <a:xfrm>
            <a:off x="4340129" y="181657"/>
            <a:ext cx="1080000" cy="540000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00B0F0"/>
            </a:solidFill>
          </a:ln>
          <a:effectLst/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GB" sz="800" dirty="0" smtClean="0">
                <a:ln w="3175">
                  <a:solidFill>
                    <a:schemeClr val="tx1"/>
                  </a:solidFill>
                </a:ln>
                <a:solidFill>
                  <a:schemeClr val="tx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Implementation Stage</a:t>
            </a:r>
            <a:endParaRPr lang="en-GB" sz="800" dirty="0">
              <a:ln w="3175">
                <a:solidFill>
                  <a:schemeClr val="tx1"/>
                </a:solidFill>
              </a:ln>
              <a:solidFill>
                <a:schemeClr val="tx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74" name="UNIT 1">
            <a:hlinkClick r:id="rId35" action="ppaction://hlinksldjump"/>
          </p:cNvPr>
          <p:cNvSpPr/>
          <p:nvPr/>
        </p:nvSpPr>
        <p:spPr>
          <a:xfrm>
            <a:off x="5541400" y="178116"/>
            <a:ext cx="1080000" cy="540000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7030A0"/>
            </a:solidFill>
          </a:ln>
          <a:effectLst/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GB" sz="1200" dirty="0" smtClean="0">
                <a:ln w="3175">
                  <a:solidFill>
                    <a:schemeClr val="tx1"/>
                  </a:solidFill>
                </a:ln>
                <a:solidFill>
                  <a:schemeClr val="tx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Installation</a:t>
            </a:r>
            <a:r>
              <a:rPr lang="en-GB" sz="1200" dirty="0" smtClean="0">
                <a:ln w="3175">
                  <a:solidFill>
                    <a:schemeClr val="tx1"/>
                  </a:solidFill>
                </a:ln>
                <a:solidFill>
                  <a:schemeClr val="tx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</a:t>
            </a:r>
            <a:r>
              <a:rPr lang="en-GB" sz="1200" dirty="0" smtClean="0">
                <a:ln w="3175">
                  <a:solidFill>
                    <a:schemeClr val="tx1"/>
                  </a:solidFill>
                </a:ln>
                <a:solidFill>
                  <a:schemeClr val="tx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Stage</a:t>
            </a:r>
            <a:endParaRPr lang="en-GB" sz="1200" dirty="0">
              <a:ln w="3175">
                <a:solidFill>
                  <a:schemeClr val="tx1"/>
                </a:solidFill>
              </a:ln>
              <a:solidFill>
                <a:schemeClr val="tx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75" name="UNIT 1">
            <a:hlinkClick r:id="rId35" action="ppaction://hlinksldjump"/>
          </p:cNvPr>
          <p:cNvSpPr/>
          <p:nvPr/>
        </p:nvSpPr>
        <p:spPr>
          <a:xfrm>
            <a:off x="6741573" y="178116"/>
            <a:ext cx="1080000" cy="540000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E6A5DC"/>
            </a:solidFill>
          </a:ln>
          <a:effectLst/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GB" sz="1000" dirty="0">
                <a:ln w="3175">
                  <a:solidFill>
                    <a:schemeClr val="tx1"/>
                  </a:solidFill>
                </a:ln>
                <a:solidFill>
                  <a:schemeClr val="tx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Maintenance Stage</a:t>
            </a:r>
            <a:endParaRPr lang="en-GB" sz="1000" dirty="0">
              <a:ln w="3175">
                <a:solidFill>
                  <a:schemeClr val="tx1"/>
                </a:solidFill>
              </a:ln>
              <a:solidFill>
                <a:schemeClr val="tx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76" name="UNIT 1">
            <a:hlinkClick r:id="rId35" action="ppaction://hlinksldjump"/>
          </p:cNvPr>
          <p:cNvSpPr/>
          <p:nvPr/>
        </p:nvSpPr>
        <p:spPr>
          <a:xfrm>
            <a:off x="7941746" y="178116"/>
            <a:ext cx="1080000" cy="540000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FFC000"/>
            </a:solidFill>
          </a:ln>
          <a:effectLst/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10000"/>
          </a:bodyPr>
          <a:lstStyle/>
          <a:p>
            <a:pPr algn="ctr"/>
            <a:r>
              <a:rPr lang="en-GB" sz="1000" dirty="0">
                <a:ln w="3175">
                  <a:solidFill>
                    <a:schemeClr val="tx1"/>
                  </a:solidFill>
                </a:ln>
                <a:solidFill>
                  <a:schemeClr val="tx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Development Approach &amp; Methodologies</a:t>
            </a:r>
            <a:endParaRPr lang="en-GB" sz="1000" dirty="0">
              <a:ln w="3175">
                <a:solidFill>
                  <a:schemeClr val="tx1"/>
                </a:solidFill>
              </a:ln>
              <a:solidFill>
                <a:schemeClr val="tx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77" name="UNIT 1">
            <a:hlinkClick r:id="rId35" action="ppaction://hlinksldjump"/>
          </p:cNvPr>
          <p:cNvSpPr/>
          <p:nvPr/>
        </p:nvSpPr>
        <p:spPr>
          <a:xfrm>
            <a:off x="9145213" y="178116"/>
            <a:ext cx="1080000" cy="540000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E08B52"/>
            </a:solidFill>
          </a:ln>
          <a:effectLst/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GB" sz="900" dirty="0">
                <a:ln w="3175">
                  <a:solidFill>
                    <a:schemeClr val="tx1"/>
                  </a:solidFill>
                </a:ln>
                <a:solidFill>
                  <a:schemeClr val="tx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Miscellaneous</a:t>
            </a:r>
            <a:endParaRPr lang="en-GB" sz="900" dirty="0">
              <a:ln w="3175">
                <a:solidFill>
                  <a:schemeClr val="tx1"/>
                </a:solidFill>
              </a:ln>
              <a:solidFill>
                <a:schemeClr val="tx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grpSp>
        <p:nvGrpSpPr>
          <p:cNvPr id="56" name="Tekhnologic"/>
          <p:cNvGrpSpPr/>
          <p:nvPr/>
        </p:nvGrpSpPr>
        <p:grpSpPr>
          <a:xfrm>
            <a:off x="38504" y="6603643"/>
            <a:ext cx="987779" cy="252000"/>
            <a:chOff x="128923" y="6453000"/>
            <a:chExt cx="987779" cy="252000"/>
          </a:xfrm>
        </p:grpSpPr>
        <p:pic>
          <p:nvPicPr>
            <p:cNvPr id="57" name="Logo"/>
            <p:cNvPicPr>
              <a:picLocks noChangeAspect="1"/>
            </p:cNvPicPr>
            <p:nvPr/>
          </p:nvPicPr>
          <p:blipFill>
            <a:blip r:embed="rId3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8923" y="6453000"/>
              <a:ext cx="252000" cy="252000"/>
            </a:xfrm>
            <a:prstGeom prst="rect">
              <a:avLst/>
            </a:prstGeom>
          </p:spPr>
        </p:pic>
        <p:sp>
          <p:nvSpPr>
            <p:cNvPr id="58" name="Text"/>
            <p:cNvSpPr/>
            <p:nvPr/>
          </p:nvSpPr>
          <p:spPr>
            <a:xfrm>
              <a:off x="380923" y="6502056"/>
              <a:ext cx="735779" cy="153888"/>
            </a:xfrm>
            <a:prstGeom prst="rect">
              <a:avLst/>
            </a:prstGeom>
            <a:noFill/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0" cap="none" spc="0" dirty="0">
                  <a:ln w="0"/>
                  <a:solidFill>
                    <a:srgbClr val="366797"/>
                  </a:solidFill>
                  <a:latin typeface="Century Gothic" panose="020B0502020202020204" pitchFamily="34" charset="0"/>
                  <a:cs typeface="Arial" panose="020B0604020202020204" pitchFamily="34" charset="0"/>
                </a:rPr>
                <a:t>tekhnologic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93010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2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6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3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1" fill="hold">
                      <p:stCondLst>
                        <p:cond delay="0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4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38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9" fill="hold">
                      <p:stCondLst>
                        <p:cond delay="0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2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0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5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5" fill="hold">
                      <p:stCondLst>
                        <p:cond delay="0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6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78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9" fill="hold">
                      <p:stCondLst>
                        <p:cond delay="0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2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86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7" fill="hold">
                      <p:stCondLst>
                        <p:cond delay="0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94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5" fill="hold">
                      <p:stCondLst>
                        <p:cond delay="0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8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20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3" fill="hold">
                      <p:stCondLst>
                        <p:cond delay="0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6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210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1" fill="hold">
                      <p:stCondLst>
                        <p:cond delay="0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4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218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9" fill="hold">
                      <p:stCondLst>
                        <p:cond delay="0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2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226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7" fill="hold">
                      <p:stCondLst>
                        <p:cond delay="0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0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234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5" fill="hold">
                      <p:stCondLst>
                        <p:cond delay="0"/>
                      </p:stCondLst>
                      <p:childTnLst>
                        <p:par>
                          <p:cTn id="236" fill="hold">
                            <p:stCondLst>
                              <p:cond delay="0"/>
                            </p:stCondLst>
                            <p:childTnLst>
                              <p:par>
                                <p:cTn id="237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8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242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3" fill="hold">
                      <p:stCondLst>
                        <p:cond delay="0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6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250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1" fill="hold">
                      <p:stCondLst>
                        <p:cond delay="0"/>
                      </p:stCondLst>
                      <p:childTnLst>
                        <p:par>
                          <p:cTn id="252" fill="hold">
                            <p:stCondLst>
                              <p:cond delay="0"/>
                            </p:stCondLst>
                            <p:childTnLst>
                              <p:par>
                                <p:cTn id="253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4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5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258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9" fill="hold">
                      <p:stCondLst>
                        <p:cond delay="0"/>
                      </p:stCondLst>
                      <p:childTnLst>
                        <p:par>
                          <p:cTn id="260" fill="hold">
                            <p:stCondLst>
                              <p:cond delay="0"/>
                            </p:stCondLst>
                            <p:childTnLst>
                              <p:par>
                                <p:cTn id="261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2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266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7" fill="hold">
                      <p:stCondLst>
                        <p:cond delay="0"/>
                      </p:stCondLst>
                      <p:childTnLst>
                        <p:par>
                          <p:cTn id="268" fill="hold">
                            <p:stCondLst>
                              <p:cond delay="0"/>
                            </p:stCondLst>
                            <p:childTnLst>
                              <p:par>
                                <p:cTn id="269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0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1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74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5" fill="hold">
                      <p:stCondLst>
                        <p:cond delay="0"/>
                      </p:stCondLst>
                      <p:childTnLst>
                        <p:par>
                          <p:cTn id="276" fill="hold">
                            <p:stCondLst>
                              <p:cond delay="0"/>
                            </p:stCondLst>
                            <p:childTnLst>
                              <p:par>
                                <p:cTn id="277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8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282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3" fill="hold">
                      <p:stCondLst>
                        <p:cond delay="0"/>
                      </p:stCondLst>
                      <p:childTnLst>
                        <p:par>
                          <p:cTn id="284" fill="hold">
                            <p:stCondLst>
                              <p:cond delay="0"/>
                            </p:stCondLst>
                            <p:childTnLst>
                              <p:par>
                                <p:cTn id="28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6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7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290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1" fill="hold">
                      <p:stCondLst>
                        <p:cond delay="0"/>
                      </p:stCondLst>
                      <p:childTnLst>
                        <p:par>
                          <p:cTn id="292" fill="hold">
                            <p:stCondLst>
                              <p:cond delay="0"/>
                            </p:stCondLst>
                            <p:childTnLst>
                              <p:par>
                                <p:cTn id="293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4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5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298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9" fill="hold">
                      <p:stCondLst>
                        <p:cond delay="0"/>
                      </p:stCondLst>
                      <p:childTnLst>
                        <p:par>
                          <p:cTn id="300" fill="hold">
                            <p:stCondLst>
                              <p:cond delay="0"/>
                            </p:stCondLst>
                            <p:childTnLst>
                              <p:par>
                                <p:cTn id="301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2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306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7" fill="hold">
                      <p:stCondLst>
                        <p:cond delay="0"/>
                      </p:stCondLst>
                      <p:childTnLst>
                        <p:par>
                          <p:cTn id="308" fill="hold">
                            <p:stCondLst>
                              <p:cond delay="0"/>
                            </p:stCondLst>
                            <p:childTnLst>
                              <p:par>
                                <p:cTn id="309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0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1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314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5" fill="hold">
                      <p:stCondLst>
                        <p:cond delay="0"/>
                      </p:stCondLst>
                      <p:childTnLst>
                        <p:par>
                          <p:cTn id="316" fill="hold">
                            <p:stCondLst>
                              <p:cond delay="0"/>
                            </p:stCondLst>
                            <p:childTnLst>
                              <p:par>
                                <p:cTn id="317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8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9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ESTION"/>
          <p:cNvSpPr/>
          <p:nvPr/>
        </p:nvSpPr>
        <p:spPr>
          <a:xfrm>
            <a:off x="696000" y="538465"/>
            <a:ext cx="10800000" cy="2700000"/>
          </a:xfrm>
          <a:prstGeom prst="roundRect">
            <a:avLst/>
          </a:prstGeom>
          <a:solidFill>
            <a:srgbClr val="00B050">
              <a:alpha val="70000"/>
            </a:srgb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/>
          </a:bodyPr>
          <a:lstStyle/>
          <a:p>
            <a:pPr algn="ctr"/>
            <a:r>
              <a:rPr lang="en-US" sz="6000" dirty="0"/>
              <a:t>During analysis, a list of the results that a system must produce.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ANSWER">
            <a:hlinkClick r:id="rId3" action="ppaction://hlinksldjump"/>
          </p:cNvPr>
          <p:cNvSpPr/>
          <p:nvPr/>
        </p:nvSpPr>
        <p:spPr>
          <a:xfrm>
            <a:off x="696000" y="3584809"/>
            <a:ext cx="10800000" cy="2700000"/>
          </a:xfrm>
          <a:prstGeom prst="roundRect">
            <a:avLst/>
          </a:prstGeom>
          <a:solidFill>
            <a:schemeClr val="bg1"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What is Outputs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36000" y="538465"/>
            <a:ext cx="720000" cy="360000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503237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ESTION"/>
          <p:cNvSpPr/>
          <p:nvPr/>
        </p:nvSpPr>
        <p:spPr>
          <a:xfrm>
            <a:off x="696000" y="538465"/>
            <a:ext cx="10800000" cy="2700000"/>
          </a:xfrm>
          <a:prstGeom prst="roundRect">
            <a:avLst/>
          </a:prstGeom>
          <a:solidFill>
            <a:srgbClr val="00B050">
              <a:alpha val="70000"/>
            </a:srgb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10000"/>
          </a:bodyPr>
          <a:lstStyle/>
          <a:p>
            <a:pPr algn="ctr"/>
            <a:r>
              <a:rPr lang="en-US" sz="6000" dirty="0"/>
              <a:t>During analysis, a list of the procedures a system must implement.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ANSWER">
            <a:hlinkClick r:id="rId3" action="ppaction://hlinksldjump"/>
          </p:cNvPr>
          <p:cNvSpPr/>
          <p:nvPr/>
        </p:nvSpPr>
        <p:spPr>
          <a:xfrm>
            <a:off x="696000" y="3584809"/>
            <a:ext cx="10800000" cy="2700000"/>
          </a:xfrm>
          <a:prstGeom prst="roundRect">
            <a:avLst/>
          </a:prstGeom>
          <a:solidFill>
            <a:schemeClr val="bg1"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What is Processes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36000" y="538465"/>
            <a:ext cx="720000" cy="360000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056272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ESTION"/>
          <p:cNvSpPr/>
          <p:nvPr/>
        </p:nvSpPr>
        <p:spPr>
          <a:xfrm>
            <a:off x="696000" y="538465"/>
            <a:ext cx="10800000" cy="2700000"/>
          </a:xfrm>
          <a:prstGeom prst="roundRect">
            <a:avLst/>
          </a:prstGeom>
          <a:solidFill>
            <a:srgbClr val="00B050">
              <a:alpha val="70000"/>
            </a:srgb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10000"/>
          </a:bodyPr>
          <a:lstStyle/>
          <a:p>
            <a:pPr algn="ctr"/>
            <a:r>
              <a:rPr lang="en-US" sz="6000" dirty="0"/>
              <a:t>Early version of a user interface to get feedback about its effectiveness.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ANSWER">
            <a:hlinkClick r:id="rId3" action="ppaction://hlinksldjump"/>
          </p:cNvPr>
          <p:cNvSpPr/>
          <p:nvPr/>
        </p:nvSpPr>
        <p:spPr>
          <a:xfrm>
            <a:off x="696000" y="3584809"/>
            <a:ext cx="10800000" cy="2700000"/>
          </a:xfrm>
          <a:prstGeom prst="roundRect">
            <a:avLst/>
          </a:prstGeom>
          <a:solidFill>
            <a:schemeClr val="bg1"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What is Prototype interface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36000" y="538465"/>
            <a:ext cx="720000" cy="360000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596331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ESTION"/>
          <p:cNvSpPr/>
          <p:nvPr/>
        </p:nvSpPr>
        <p:spPr>
          <a:xfrm>
            <a:off x="696000" y="538465"/>
            <a:ext cx="10800000" cy="2700000"/>
          </a:xfrm>
          <a:prstGeom prst="roundRect">
            <a:avLst/>
          </a:prstGeom>
          <a:solidFill>
            <a:srgbClr val="00B050">
              <a:alpha val="70000"/>
            </a:srgb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/>
              <a:t>The links between separate items of data.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ANSWER">
            <a:hlinkClick r:id="rId3" action="ppaction://hlinksldjump"/>
          </p:cNvPr>
          <p:cNvSpPr/>
          <p:nvPr/>
        </p:nvSpPr>
        <p:spPr>
          <a:xfrm>
            <a:off x="696000" y="3584809"/>
            <a:ext cx="10800000" cy="2700000"/>
          </a:xfrm>
          <a:prstGeom prst="roundRect">
            <a:avLst/>
          </a:prstGeom>
          <a:solidFill>
            <a:schemeClr val="bg1"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What is Relationships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36000" y="538465"/>
            <a:ext cx="720000" cy="360000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846554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ESTION"/>
          <p:cNvSpPr/>
          <p:nvPr/>
        </p:nvSpPr>
        <p:spPr>
          <a:xfrm>
            <a:off x="696000" y="538465"/>
            <a:ext cx="10800000" cy="2700000"/>
          </a:xfrm>
          <a:prstGeom prst="roundRect">
            <a:avLst/>
          </a:prstGeom>
          <a:solidFill>
            <a:srgbClr val="00B0F0">
              <a:alpha val="70000"/>
            </a:srgb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10000"/>
          </a:bodyPr>
          <a:lstStyle/>
          <a:p>
            <a:pPr algn="ctr"/>
            <a:r>
              <a:rPr lang="en-US" sz="6000" dirty="0"/>
              <a:t>Testing of an IT system with the amount of work it can be expected to process in real world conditions.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ANSWER">
            <a:hlinkClick r:id="rId3" action="ppaction://hlinksldjump"/>
          </p:cNvPr>
          <p:cNvSpPr/>
          <p:nvPr/>
        </p:nvSpPr>
        <p:spPr>
          <a:xfrm>
            <a:off x="696000" y="3584809"/>
            <a:ext cx="10800000" cy="2700000"/>
          </a:xfrm>
          <a:prstGeom prst="roundRect">
            <a:avLst/>
          </a:prstGeom>
          <a:solidFill>
            <a:schemeClr val="bg1"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What is Load Testing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736000" y="538465"/>
            <a:ext cx="720000" cy="360000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29948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ESTION"/>
          <p:cNvSpPr/>
          <p:nvPr/>
        </p:nvSpPr>
        <p:spPr>
          <a:xfrm>
            <a:off x="696000" y="538465"/>
            <a:ext cx="10800000" cy="2700000"/>
          </a:xfrm>
          <a:prstGeom prst="roundRect">
            <a:avLst/>
          </a:prstGeom>
          <a:solidFill>
            <a:srgbClr val="00B0F0">
              <a:alpha val="70000"/>
            </a:srgb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/>
              <a:t>A form of training delivered online.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ANSWER">
            <a:hlinkClick r:id="rId3" action="ppaction://hlinksldjump"/>
          </p:cNvPr>
          <p:cNvSpPr/>
          <p:nvPr/>
        </p:nvSpPr>
        <p:spPr>
          <a:xfrm>
            <a:off x="696000" y="3584809"/>
            <a:ext cx="10800000" cy="2700000"/>
          </a:xfrm>
          <a:prstGeom prst="roundRect">
            <a:avLst/>
          </a:prstGeom>
          <a:solidFill>
            <a:schemeClr val="bg1"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What is Online lessons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36000" y="538465"/>
            <a:ext cx="720000" cy="360000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005295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ESTION"/>
          <p:cNvSpPr/>
          <p:nvPr/>
        </p:nvSpPr>
        <p:spPr>
          <a:xfrm>
            <a:off x="696000" y="538465"/>
            <a:ext cx="10800000" cy="2700000"/>
          </a:xfrm>
          <a:prstGeom prst="roundRect">
            <a:avLst/>
          </a:prstGeom>
          <a:solidFill>
            <a:srgbClr val="00B0F0">
              <a:alpha val="70000"/>
            </a:srgb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10000"/>
          </a:bodyPr>
          <a:lstStyle/>
          <a:p>
            <a:pPr algn="ctr"/>
            <a:r>
              <a:rPr lang="en-US" sz="6000" dirty="0"/>
              <a:t>An early version of a project, designed to get feedback from the client and users.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ANSWER">
            <a:hlinkClick r:id="rId3" action="ppaction://hlinksldjump"/>
          </p:cNvPr>
          <p:cNvSpPr/>
          <p:nvPr/>
        </p:nvSpPr>
        <p:spPr>
          <a:xfrm>
            <a:off x="696000" y="3584809"/>
            <a:ext cx="10800000" cy="2700000"/>
          </a:xfrm>
          <a:prstGeom prst="roundRect">
            <a:avLst/>
          </a:prstGeom>
          <a:solidFill>
            <a:schemeClr val="bg1"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 smtClean="0">
                <a:solidFill>
                  <a:schemeClr val="tx1"/>
                </a:solidFill>
              </a:rPr>
              <a:t>What is Prototypes</a:t>
            </a:r>
            <a:endParaRPr lang="en-US" sz="60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36000" y="538465"/>
            <a:ext cx="720000" cy="360000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032469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ESTION"/>
          <p:cNvSpPr/>
          <p:nvPr/>
        </p:nvSpPr>
        <p:spPr>
          <a:xfrm>
            <a:off x="696000" y="538465"/>
            <a:ext cx="10800000" cy="2700000"/>
          </a:xfrm>
          <a:prstGeom prst="roundRect">
            <a:avLst/>
          </a:prstGeom>
          <a:solidFill>
            <a:srgbClr val="00B0F0">
              <a:alpha val="70000"/>
            </a:srgb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77500" lnSpcReduction="20000"/>
          </a:bodyPr>
          <a:lstStyle/>
          <a:p>
            <a:pPr algn="ctr"/>
            <a:r>
              <a:rPr lang="en-US" sz="6000" dirty="0"/>
              <a:t>In project development, used to ensure the whole development team are following </a:t>
            </a:r>
            <a:r>
              <a:rPr lang="en-US" sz="6000" dirty="0" smtClean="0"/>
              <a:t>standardized </a:t>
            </a:r>
            <a:r>
              <a:rPr lang="en-US" sz="6000" dirty="0"/>
              <a:t>best practices.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ANSWER">
            <a:hlinkClick r:id="rId3" action="ppaction://hlinksldjump"/>
          </p:cNvPr>
          <p:cNvSpPr/>
          <p:nvPr/>
        </p:nvSpPr>
        <p:spPr>
          <a:xfrm>
            <a:off x="696000" y="3584809"/>
            <a:ext cx="10800000" cy="2700000"/>
          </a:xfrm>
          <a:prstGeom prst="roundRect">
            <a:avLst/>
          </a:prstGeom>
          <a:solidFill>
            <a:schemeClr val="bg1"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What is Quality assurance methods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36000" y="538465"/>
            <a:ext cx="720000" cy="360000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629492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ESTION"/>
          <p:cNvSpPr/>
          <p:nvPr/>
        </p:nvSpPr>
        <p:spPr>
          <a:xfrm>
            <a:off x="696000" y="538465"/>
            <a:ext cx="10800000" cy="2700000"/>
          </a:xfrm>
          <a:prstGeom prst="roundRect">
            <a:avLst/>
          </a:prstGeom>
          <a:solidFill>
            <a:srgbClr val="00B0F0">
              <a:alpha val="70000"/>
            </a:srgb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10000"/>
          </a:bodyPr>
          <a:lstStyle/>
          <a:p>
            <a:pPr algn="ctr"/>
            <a:r>
              <a:rPr lang="en-US" sz="6000" dirty="0"/>
              <a:t>Processes to ensure code produced by programmers followed accepted best practices.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ANSWER">
            <a:hlinkClick r:id="rId3" action="ppaction://hlinksldjump"/>
          </p:cNvPr>
          <p:cNvSpPr/>
          <p:nvPr/>
        </p:nvSpPr>
        <p:spPr>
          <a:xfrm>
            <a:off x="696000" y="3584809"/>
            <a:ext cx="10800000" cy="2700000"/>
          </a:xfrm>
          <a:prstGeom prst="roundRect">
            <a:avLst/>
          </a:prstGeom>
          <a:solidFill>
            <a:schemeClr val="bg1"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What is Quality control Processes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36000" y="538465"/>
            <a:ext cx="720000" cy="360000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701753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ESTION"/>
          <p:cNvSpPr/>
          <p:nvPr/>
        </p:nvSpPr>
        <p:spPr>
          <a:xfrm>
            <a:off x="696000" y="538465"/>
            <a:ext cx="10800000" cy="2700000"/>
          </a:xfrm>
          <a:prstGeom prst="roundRect">
            <a:avLst/>
          </a:prstGeom>
          <a:solidFill>
            <a:srgbClr val="AA73D5">
              <a:alpha val="70000"/>
            </a:srgb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/>
              <a:t>Running the old system and the new system side by side.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ANSWER">
            <a:hlinkClick r:id="rId3" action="ppaction://hlinksldjump"/>
          </p:cNvPr>
          <p:cNvSpPr/>
          <p:nvPr/>
        </p:nvSpPr>
        <p:spPr>
          <a:xfrm>
            <a:off x="696000" y="3584809"/>
            <a:ext cx="10800000" cy="2700000"/>
          </a:xfrm>
          <a:prstGeom prst="roundRect">
            <a:avLst/>
          </a:prstGeom>
          <a:solidFill>
            <a:schemeClr val="bg1"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What </a:t>
            </a:r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is Parallel running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736000" y="538465"/>
            <a:ext cx="720000" cy="360000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538535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ESTION"/>
          <p:cNvSpPr/>
          <p:nvPr/>
        </p:nvSpPr>
        <p:spPr>
          <a:xfrm>
            <a:off x="696000" y="538465"/>
            <a:ext cx="10800000" cy="2700000"/>
          </a:xfrm>
          <a:prstGeom prst="roundRect">
            <a:avLst/>
          </a:prstGeom>
          <a:solidFill>
            <a:srgbClr val="FF0000">
              <a:alpha val="70000"/>
            </a:srgb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10000"/>
          </a:bodyPr>
          <a:lstStyle/>
          <a:p>
            <a:pPr algn="ctr"/>
            <a:r>
              <a:rPr lang="en-US" sz="6000" dirty="0"/>
              <a:t>A person who writes computer programs by following a design document.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ANSWER">
            <a:hlinkClick r:id="rId3" action="ppaction://hlinksldjump"/>
          </p:cNvPr>
          <p:cNvSpPr/>
          <p:nvPr/>
        </p:nvSpPr>
        <p:spPr>
          <a:xfrm>
            <a:off x="696000" y="3584809"/>
            <a:ext cx="10800000" cy="2700000"/>
          </a:xfrm>
          <a:prstGeom prst="roundRect">
            <a:avLst/>
          </a:prstGeom>
          <a:solidFill>
            <a:schemeClr val="bg1"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What is a Programmer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736000" y="538465"/>
            <a:ext cx="720000" cy="360000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770798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ESTION"/>
          <p:cNvSpPr/>
          <p:nvPr/>
        </p:nvSpPr>
        <p:spPr>
          <a:xfrm>
            <a:off x="696000" y="538465"/>
            <a:ext cx="10800000" cy="2700000"/>
          </a:xfrm>
          <a:prstGeom prst="roundRect">
            <a:avLst/>
          </a:prstGeom>
          <a:solidFill>
            <a:srgbClr val="AA73D5">
              <a:alpha val="70000"/>
            </a:srgb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85000" lnSpcReduction="10000"/>
          </a:bodyPr>
          <a:lstStyle/>
          <a:p>
            <a:pPr algn="ctr"/>
            <a:r>
              <a:rPr lang="en-US" sz="6000" dirty="0"/>
              <a:t>One part of an </a:t>
            </a:r>
            <a:r>
              <a:rPr lang="en-US" sz="6000" dirty="0" smtClean="0"/>
              <a:t>organization </a:t>
            </a:r>
            <a:r>
              <a:rPr lang="en-US" sz="6000" dirty="0"/>
              <a:t>switches to a new IT system to test it, while others remain using the old system.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ANSWER">
            <a:hlinkClick r:id="rId3" action="ppaction://hlinksldjump"/>
          </p:cNvPr>
          <p:cNvSpPr/>
          <p:nvPr/>
        </p:nvSpPr>
        <p:spPr>
          <a:xfrm>
            <a:off x="696000" y="3584809"/>
            <a:ext cx="10800000" cy="2700000"/>
          </a:xfrm>
          <a:prstGeom prst="roundRect">
            <a:avLst/>
          </a:prstGeom>
          <a:solidFill>
            <a:schemeClr val="bg1"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What is </a:t>
            </a:r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Phased changeover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36000" y="538465"/>
            <a:ext cx="720000" cy="360000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422645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ESTION"/>
          <p:cNvSpPr/>
          <p:nvPr/>
        </p:nvSpPr>
        <p:spPr>
          <a:xfrm>
            <a:off x="696000" y="538465"/>
            <a:ext cx="10800000" cy="2700000"/>
          </a:xfrm>
          <a:prstGeom prst="roundRect">
            <a:avLst/>
          </a:prstGeom>
          <a:solidFill>
            <a:srgbClr val="FF99CC">
              <a:alpha val="69804"/>
            </a:srgb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/>
              <a:t>Support for an IT system provided within an </a:t>
            </a:r>
            <a:r>
              <a:rPr lang="en-US" sz="6000" dirty="0" smtClean="0"/>
              <a:t>organization.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ANSWER">
            <a:hlinkClick r:id="rId3" action="ppaction://hlinksldjump"/>
          </p:cNvPr>
          <p:cNvSpPr/>
          <p:nvPr/>
        </p:nvSpPr>
        <p:spPr>
          <a:xfrm>
            <a:off x="696000" y="3584809"/>
            <a:ext cx="10800000" cy="2700000"/>
          </a:xfrm>
          <a:prstGeom prst="roundRect">
            <a:avLst/>
          </a:prstGeom>
          <a:solidFill>
            <a:schemeClr val="bg1"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What is </a:t>
            </a:r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Internal support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736000" y="538465"/>
            <a:ext cx="720000" cy="360000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324097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ESTION"/>
          <p:cNvSpPr/>
          <p:nvPr/>
        </p:nvSpPr>
        <p:spPr>
          <a:xfrm>
            <a:off x="696000" y="538465"/>
            <a:ext cx="10800000" cy="2700000"/>
          </a:xfrm>
          <a:prstGeom prst="roundRect">
            <a:avLst/>
          </a:prstGeom>
          <a:solidFill>
            <a:srgbClr val="FF99CC">
              <a:alpha val="70000"/>
            </a:srgb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/>
          </a:bodyPr>
          <a:lstStyle/>
          <a:p>
            <a:pPr algn="ctr"/>
            <a:r>
              <a:rPr lang="en-US" sz="6000" dirty="0"/>
              <a:t>Alterations made to a system after it has been formally handed over.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ANSWER">
            <a:hlinkClick r:id="rId3" action="ppaction://hlinksldjump"/>
          </p:cNvPr>
          <p:cNvSpPr/>
          <p:nvPr/>
        </p:nvSpPr>
        <p:spPr>
          <a:xfrm>
            <a:off x="696000" y="3584809"/>
            <a:ext cx="10800000" cy="2700000"/>
          </a:xfrm>
          <a:prstGeom prst="roundRect">
            <a:avLst/>
          </a:prstGeom>
          <a:solidFill>
            <a:schemeClr val="bg1"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>
                <a:solidFill>
                  <a:schemeClr val="tx1"/>
                </a:solidFill>
                <a:latin typeface="Century Gothic" panose="020B0502020202020204" pitchFamily="34" charset="0"/>
              </a:rPr>
              <a:t>What is Maintenance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36000" y="538465"/>
            <a:ext cx="720000" cy="360000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486387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ESTION"/>
          <p:cNvSpPr/>
          <p:nvPr/>
        </p:nvSpPr>
        <p:spPr>
          <a:xfrm>
            <a:off x="696000" y="538465"/>
            <a:ext cx="10800000" cy="2700000"/>
          </a:xfrm>
          <a:prstGeom prst="roundRect">
            <a:avLst/>
          </a:prstGeom>
          <a:solidFill>
            <a:srgbClr val="FF99CC">
              <a:alpha val="70000"/>
            </a:srgb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85000" lnSpcReduction="10000"/>
          </a:bodyPr>
          <a:lstStyle/>
          <a:p>
            <a:pPr algn="ctr"/>
            <a:r>
              <a:rPr lang="en-US" sz="6000" dirty="0"/>
              <a:t>Maintenance that changes software to incorporate new user requirements (or changed requirements).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ANSWER">
            <a:hlinkClick r:id="rId3" action="ppaction://hlinksldjump"/>
          </p:cNvPr>
          <p:cNvSpPr/>
          <p:nvPr/>
        </p:nvSpPr>
        <p:spPr>
          <a:xfrm>
            <a:off x="696000" y="3584809"/>
            <a:ext cx="10800000" cy="2700000"/>
          </a:xfrm>
          <a:prstGeom prst="roundRect">
            <a:avLst/>
          </a:prstGeom>
          <a:solidFill>
            <a:schemeClr val="bg1"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What is </a:t>
            </a:r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Perfective maintenance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36000" y="538465"/>
            <a:ext cx="720000" cy="360000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596814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ESTION"/>
          <p:cNvSpPr/>
          <p:nvPr/>
        </p:nvSpPr>
        <p:spPr>
          <a:xfrm>
            <a:off x="696000" y="538465"/>
            <a:ext cx="10800000" cy="2700000"/>
          </a:xfrm>
          <a:prstGeom prst="roundRect">
            <a:avLst/>
          </a:prstGeom>
          <a:solidFill>
            <a:srgbClr val="FF99CC">
              <a:alpha val="70000"/>
            </a:srgb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/>
              <a:t>Gradually removing an old IT system from use.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ANSWER">
            <a:hlinkClick r:id="rId3" action="ppaction://hlinksldjump"/>
          </p:cNvPr>
          <p:cNvSpPr/>
          <p:nvPr/>
        </p:nvSpPr>
        <p:spPr>
          <a:xfrm>
            <a:off x="696000" y="3584809"/>
            <a:ext cx="10800000" cy="2700000"/>
          </a:xfrm>
          <a:prstGeom prst="roundRect">
            <a:avLst/>
          </a:prstGeom>
          <a:solidFill>
            <a:schemeClr val="bg1"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What is </a:t>
            </a:r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Phase out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36000" y="538465"/>
            <a:ext cx="720000" cy="360000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233711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ESTION"/>
          <p:cNvSpPr/>
          <p:nvPr/>
        </p:nvSpPr>
        <p:spPr>
          <a:xfrm>
            <a:off x="696000" y="538465"/>
            <a:ext cx="10800000" cy="2700000"/>
          </a:xfrm>
          <a:prstGeom prst="roundRect">
            <a:avLst/>
          </a:prstGeom>
          <a:solidFill>
            <a:srgbClr val="FF99CC">
              <a:alpha val="70000"/>
            </a:srgb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10000"/>
          </a:bodyPr>
          <a:lstStyle/>
          <a:p>
            <a:pPr algn="ctr"/>
            <a:r>
              <a:rPr lang="en-US" sz="6000" dirty="0"/>
              <a:t>Maintenance that changes software to avoid possible future problems.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ANSWER">
            <a:hlinkClick r:id="rId3" action="ppaction://hlinksldjump"/>
          </p:cNvPr>
          <p:cNvSpPr/>
          <p:nvPr/>
        </p:nvSpPr>
        <p:spPr>
          <a:xfrm>
            <a:off x="696000" y="3584809"/>
            <a:ext cx="10800000" cy="2700000"/>
          </a:xfrm>
          <a:prstGeom prst="roundRect">
            <a:avLst/>
          </a:prstGeom>
          <a:solidFill>
            <a:schemeClr val="bg1"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What is </a:t>
            </a:r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Preventative maintenance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36000" y="538465"/>
            <a:ext cx="720000" cy="360000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943540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ESTION"/>
          <p:cNvSpPr/>
          <p:nvPr/>
        </p:nvSpPr>
        <p:spPr>
          <a:xfrm>
            <a:off x="696000" y="538465"/>
            <a:ext cx="10800000" cy="2700000"/>
          </a:xfrm>
          <a:prstGeom prst="roundRect">
            <a:avLst/>
          </a:prstGeom>
          <a:solidFill>
            <a:srgbClr val="FFC000">
              <a:alpha val="70000"/>
            </a:srgb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10000"/>
          </a:bodyPr>
          <a:lstStyle/>
          <a:p>
            <a:pPr algn="ctr"/>
            <a:r>
              <a:rPr lang="en-US" sz="6000" dirty="0"/>
              <a:t>Document used in PRINCE2 to describe the key features of an IT project.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ANSWER">
            <a:hlinkClick r:id="rId3" action="ppaction://hlinksldjump"/>
          </p:cNvPr>
          <p:cNvSpPr/>
          <p:nvPr/>
        </p:nvSpPr>
        <p:spPr>
          <a:xfrm>
            <a:off x="696000" y="3584809"/>
            <a:ext cx="10800000" cy="2700000"/>
          </a:xfrm>
          <a:prstGeom prst="roundRect">
            <a:avLst/>
          </a:prstGeom>
          <a:solidFill>
            <a:schemeClr val="bg1"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What is </a:t>
            </a:r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Project initiation document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736000" y="538465"/>
            <a:ext cx="720000" cy="360000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970986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ESTION"/>
          <p:cNvSpPr/>
          <p:nvPr/>
        </p:nvSpPr>
        <p:spPr>
          <a:xfrm>
            <a:off x="696000" y="538465"/>
            <a:ext cx="10800000" cy="2700000"/>
          </a:xfrm>
          <a:prstGeom prst="roundRect">
            <a:avLst/>
          </a:prstGeom>
          <a:solidFill>
            <a:srgbClr val="FFC000">
              <a:alpha val="70000"/>
            </a:srgb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10000"/>
          </a:bodyPr>
          <a:lstStyle/>
          <a:p>
            <a:pPr algn="ctr"/>
            <a:r>
              <a:rPr lang="en-US" sz="6000" dirty="0"/>
              <a:t>Structured Systems Analysis and Design Method. A project management methodology.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ANSWER">
            <a:hlinkClick r:id="rId3" action="ppaction://hlinksldjump"/>
          </p:cNvPr>
          <p:cNvSpPr/>
          <p:nvPr/>
        </p:nvSpPr>
        <p:spPr>
          <a:xfrm>
            <a:off x="696000" y="3584809"/>
            <a:ext cx="10800000" cy="2700000"/>
          </a:xfrm>
          <a:prstGeom prst="roundRect">
            <a:avLst/>
          </a:prstGeom>
          <a:solidFill>
            <a:schemeClr val="bg1"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What is </a:t>
            </a:r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SSADM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36000" y="538465"/>
            <a:ext cx="720000" cy="360000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2346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ESTION"/>
          <p:cNvSpPr/>
          <p:nvPr/>
        </p:nvSpPr>
        <p:spPr>
          <a:xfrm>
            <a:off x="696000" y="538465"/>
            <a:ext cx="10800000" cy="2700000"/>
          </a:xfrm>
          <a:prstGeom prst="roundRect">
            <a:avLst/>
          </a:prstGeom>
          <a:solidFill>
            <a:srgbClr val="FFC000">
              <a:alpha val="70000"/>
            </a:srgb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10000"/>
          </a:bodyPr>
          <a:lstStyle/>
          <a:p>
            <a:pPr algn="ctr"/>
            <a:r>
              <a:rPr lang="en-US" sz="6000" dirty="0"/>
              <a:t>Testing performed by the client and users as part of the handover process.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ANSWER">
            <a:hlinkClick r:id="rId3" action="ppaction://hlinksldjump"/>
          </p:cNvPr>
          <p:cNvSpPr/>
          <p:nvPr/>
        </p:nvSpPr>
        <p:spPr>
          <a:xfrm>
            <a:off x="696000" y="3584809"/>
            <a:ext cx="10800000" cy="2700000"/>
          </a:xfrm>
          <a:prstGeom prst="roundRect">
            <a:avLst/>
          </a:prstGeom>
          <a:solidFill>
            <a:schemeClr val="bg1"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What is </a:t>
            </a:r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User acceptance testing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36000" y="538465"/>
            <a:ext cx="720000" cy="360000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917302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ESTION"/>
          <p:cNvSpPr/>
          <p:nvPr/>
        </p:nvSpPr>
        <p:spPr>
          <a:xfrm>
            <a:off x="696000" y="538465"/>
            <a:ext cx="10800000" cy="2700000"/>
          </a:xfrm>
          <a:prstGeom prst="roundRect">
            <a:avLst/>
          </a:prstGeom>
          <a:solidFill>
            <a:srgbClr val="FFC000">
              <a:alpha val="70000"/>
            </a:srgb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77500" lnSpcReduction="20000"/>
          </a:bodyPr>
          <a:lstStyle/>
          <a:p>
            <a:pPr algn="ctr"/>
            <a:r>
              <a:rPr lang="en-US" sz="6000" dirty="0"/>
              <a:t>Development method that focuses on completing each stage of the SDLC for the entire project before moving onto the next.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ANSWER">
            <a:hlinkClick r:id="rId3" action="ppaction://hlinksldjump"/>
          </p:cNvPr>
          <p:cNvSpPr/>
          <p:nvPr/>
        </p:nvSpPr>
        <p:spPr>
          <a:xfrm>
            <a:off x="696000" y="3683663"/>
            <a:ext cx="10800000" cy="2700000"/>
          </a:xfrm>
          <a:prstGeom prst="roundRect">
            <a:avLst/>
          </a:prstGeom>
          <a:solidFill>
            <a:schemeClr val="bg1"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What is </a:t>
            </a:r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Waterfall development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36000" y="538465"/>
            <a:ext cx="720000" cy="360000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586568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ESTION"/>
          <p:cNvSpPr/>
          <p:nvPr/>
        </p:nvSpPr>
        <p:spPr>
          <a:xfrm>
            <a:off x="696000" y="538465"/>
            <a:ext cx="10800000" cy="2700000"/>
          </a:xfrm>
          <a:prstGeom prst="roundRect">
            <a:avLst/>
          </a:prstGeom>
          <a:solidFill>
            <a:srgbClr val="FF0000">
              <a:alpha val="70000"/>
            </a:srgb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/>
          </a:bodyPr>
          <a:lstStyle/>
          <a:p>
            <a:pPr algn="ctr"/>
            <a:r>
              <a:rPr lang="en-US" sz="6000" dirty="0"/>
              <a:t>Staff who train users and help them with problems as they occur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ANSWER">
            <a:hlinkClick r:id="rId3" action="ppaction://hlinksldjump"/>
          </p:cNvPr>
          <p:cNvSpPr/>
          <p:nvPr/>
        </p:nvSpPr>
        <p:spPr>
          <a:xfrm>
            <a:off x="696000" y="3584809"/>
            <a:ext cx="10800000" cy="2700000"/>
          </a:xfrm>
          <a:prstGeom prst="roundRect">
            <a:avLst/>
          </a:prstGeom>
          <a:solidFill>
            <a:schemeClr val="bg1"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What is Support Staff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36000" y="538465"/>
            <a:ext cx="720000" cy="360000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051312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ESTION"/>
          <p:cNvSpPr/>
          <p:nvPr/>
        </p:nvSpPr>
        <p:spPr>
          <a:xfrm>
            <a:off x="696000" y="538465"/>
            <a:ext cx="10800000" cy="2700000"/>
          </a:xfrm>
          <a:prstGeom prst="roundRect">
            <a:avLst/>
          </a:prstGeom>
          <a:solidFill>
            <a:srgbClr val="FFA54B">
              <a:alpha val="69804"/>
            </a:srgb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77500" lnSpcReduction="20000"/>
          </a:bodyPr>
          <a:lstStyle/>
          <a:p>
            <a:pPr algn="ctr"/>
            <a:r>
              <a:rPr lang="en-US" sz="6000" dirty="0"/>
              <a:t>The stages in the life time of an IT system, from its first proposal, through its design and creation, to its eventual phasing out.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ANSWER">
            <a:hlinkClick r:id="rId3" action="ppaction://hlinksldjump"/>
          </p:cNvPr>
          <p:cNvSpPr/>
          <p:nvPr/>
        </p:nvSpPr>
        <p:spPr>
          <a:xfrm>
            <a:off x="696000" y="3584809"/>
            <a:ext cx="10800000" cy="2700000"/>
          </a:xfrm>
          <a:prstGeom prst="roundRect">
            <a:avLst/>
          </a:prstGeom>
          <a:solidFill>
            <a:schemeClr val="bg1"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What is </a:t>
            </a:r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SDLC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736000" y="538465"/>
            <a:ext cx="720000" cy="360000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341625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ESTION"/>
          <p:cNvSpPr/>
          <p:nvPr/>
        </p:nvSpPr>
        <p:spPr>
          <a:xfrm>
            <a:off x="696000" y="538465"/>
            <a:ext cx="10800000" cy="2700000"/>
          </a:xfrm>
          <a:prstGeom prst="roundRect">
            <a:avLst/>
          </a:prstGeom>
          <a:solidFill>
            <a:srgbClr val="FFA54B">
              <a:alpha val="70000"/>
            </a:srgb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85000" lnSpcReduction="10000"/>
          </a:bodyPr>
          <a:lstStyle/>
          <a:p>
            <a:pPr algn="ctr"/>
            <a:r>
              <a:rPr lang="en-US" sz="6000" dirty="0"/>
              <a:t>Instructions that make up the software, entered by the programmer using a programming language.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ANSWER">
            <a:hlinkClick r:id="rId3" action="ppaction://hlinksldjump"/>
          </p:cNvPr>
          <p:cNvSpPr/>
          <p:nvPr/>
        </p:nvSpPr>
        <p:spPr>
          <a:xfrm>
            <a:off x="696000" y="3584809"/>
            <a:ext cx="10800000" cy="2700000"/>
          </a:xfrm>
          <a:prstGeom prst="roundRect">
            <a:avLst/>
          </a:prstGeom>
          <a:solidFill>
            <a:schemeClr val="bg1"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What is </a:t>
            </a:r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Source code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36000" y="538465"/>
            <a:ext cx="720000" cy="360000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685921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ESTION"/>
          <p:cNvSpPr/>
          <p:nvPr/>
        </p:nvSpPr>
        <p:spPr>
          <a:xfrm>
            <a:off x="696000" y="538465"/>
            <a:ext cx="10800000" cy="2700000"/>
          </a:xfrm>
          <a:prstGeom prst="roundRect">
            <a:avLst/>
          </a:prstGeom>
          <a:solidFill>
            <a:srgbClr val="FFA54B">
              <a:alpha val="70000"/>
            </a:srgb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77500" lnSpcReduction="20000"/>
          </a:bodyPr>
          <a:lstStyle/>
          <a:p>
            <a:pPr algn="ctr"/>
            <a:r>
              <a:rPr lang="en-US" sz="6000" dirty="0"/>
              <a:t>The stages in the life time of an IT system, from its first proposal, through its design and creation, to its eventual phasing out.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ANSWER">
            <a:hlinkClick r:id="rId3" action="ppaction://hlinksldjump"/>
          </p:cNvPr>
          <p:cNvSpPr/>
          <p:nvPr/>
        </p:nvSpPr>
        <p:spPr>
          <a:xfrm>
            <a:off x="696000" y="3584809"/>
            <a:ext cx="10800000" cy="2700000"/>
          </a:xfrm>
          <a:prstGeom prst="roundRect">
            <a:avLst/>
          </a:prstGeom>
          <a:solidFill>
            <a:schemeClr val="bg1"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What is </a:t>
            </a:r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System development lifecycle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36000" y="538465"/>
            <a:ext cx="720000" cy="360000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941874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ESTION"/>
          <p:cNvSpPr/>
          <p:nvPr/>
        </p:nvSpPr>
        <p:spPr>
          <a:xfrm>
            <a:off x="696000" y="538465"/>
            <a:ext cx="10800000" cy="2700000"/>
          </a:xfrm>
          <a:prstGeom prst="roundRect">
            <a:avLst/>
          </a:prstGeom>
          <a:solidFill>
            <a:srgbClr val="FFA54B">
              <a:alpha val="70000"/>
            </a:srgb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r>
              <a:rPr lang="en-US" sz="6000" dirty="0"/>
              <a:t>A software implementation of a computer system, allowing one physical computer to run several “virtual computers”, each with their own independent operating system and application software.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ANSWER">
            <a:hlinkClick r:id="rId3" action="ppaction://hlinksldjump"/>
          </p:cNvPr>
          <p:cNvSpPr/>
          <p:nvPr/>
        </p:nvSpPr>
        <p:spPr>
          <a:xfrm>
            <a:off x="696000" y="3584809"/>
            <a:ext cx="10800000" cy="2700000"/>
          </a:xfrm>
          <a:prstGeom prst="roundRect">
            <a:avLst/>
          </a:prstGeom>
          <a:solidFill>
            <a:schemeClr val="bg1"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What is </a:t>
            </a:r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Virtual machine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36000" y="538465"/>
            <a:ext cx="720000" cy="360000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525969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ESTION"/>
          <p:cNvSpPr/>
          <p:nvPr/>
        </p:nvSpPr>
        <p:spPr>
          <a:xfrm>
            <a:off x="696000" y="538465"/>
            <a:ext cx="10800000" cy="2700000"/>
          </a:xfrm>
          <a:prstGeom prst="roundRect">
            <a:avLst/>
          </a:prstGeom>
          <a:solidFill>
            <a:srgbClr val="FFFF00">
              <a:alpha val="70000"/>
            </a:srgb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/>
              <a:t>Person who will use an IT project one it is finished.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ANSWER">
            <a:hlinkClick r:id="rId3" action="ppaction://hlinksldjump"/>
          </p:cNvPr>
          <p:cNvSpPr/>
          <p:nvPr/>
        </p:nvSpPr>
        <p:spPr>
          <a:xfrm>
            <a:off x="696000" y="3584809"/>
            <a:ext cx="10800000" cy="2700000"/>
          </a:xfrm>
          <a:prstGeom prst="roundRect">
            <a:avLst/>
          </a:prstGeom>
          <a:solidFill>
            <a:schemeClr val="bg1"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What is End User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736000" y="538465"/>
            <a:ext cx="720000" cy="360000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279192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ESTION"/>
          <p:cNvSpPr/>
          <p:nvPr/>
        </p:nvSpPr>
        <p:spPr>
          <a:xfrm>
            <a:off x="696000" y="538465"/>
            <a:ext cx="10800000" cy="2700000"/>
          </a:xfrm>
          <a:prstGeom prst="roundRect">
            <a:avLst/>
          </a:prstGeom>
          <a:solidFill>
            <a:srgbClr val="FFFF00">
              <a:alpha val="70000"/>
            </a:srgb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/>
          </a:bodyPr>
          <a:lstStyle/>
          <a:p>
            <a:pPr algn="ctr"/>
            <a:r>
              <a:rPr lang="en-US" sz="6000" dirty="0"/>
              <a:t>Examination of a proposed system to see if its creation is possible.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ANSWER">
            <a:hlinkClick r:id="rId3" action="ppaction://hlinksldjump"/>
          </p:cNvPr>
          <p:cNvSpPr/>
          <p:nvPr/>
        </p:nvSpPr>
        <p:spPr>
          <a:xfrm>
            <a:off x="696000" y="3584809"/>
            <a:ext cx="10800000" cy="2700000"/>
          </a:xfrm>
          <a:prstGeom prst="roundRect">
            <a:avLst/>
          </a:prstGeom>
          <a:solidFill>
            <a:schemeClr val="bg1"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What is Feasibility study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36000" y="538465"/>
            <a:ext cx="720000" cy="360000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277574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ESTION"/>
          <p:cNvSpPr/>
          <p:nvPr/>
        </p:nvSpPr>
        <p:spPr>
          <a:xfrm>
            <a:off x="696000" y="538465"/>
            <a:ext cx="10800000" cy="2700000"/>
          </a:xfrm>
          <a:prstGeom prst="roundRect">
            <a:avLst/>
          </a:prstGeom>
          <a:solidFill>
            <a:srgbClr val="FFFF00">
              <a:alpha val="70000"/>
            </a:srgb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/>
          </a:bodyPr>
          <a:lstStyle/>
          <a:p>
            <a:pPr algn="ctr"/>
            <a:r>
              <a:rPr lang="en-US" sz="6000" dirty="0"/>
              <a:t>Specific features and functions that a proposed IT system must have.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ANSWER">
            <a:hlinkClick r:id="rId3" action="ppaction://hlinksldjump"/>
          </p:cNvPr>
          <p:cNvSpPr/>
          <p:nvPr/>
        </p:nvSpPr>
        <p:spPr>
          <a:xfrm>
            <a:off x="696000" y="3584809"/>
            <a:ext cx="10800000" cy="2700000"/>
          </a:xfrm>
          <a:prstGeom prst="roundRect">
            <a:avLst/>
          </a:prstGeom>
          <a:solidFill>
            <a:schemeClr val="bg1"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 smtClean="0">
                <a:solidFill>
                  <a:schemeClr val="tx1"/>
                </a:solidFill>
              </a:rPr>
              <a:t>What is Functional requirements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36000" y="538465"/>
            <a:ext cx="720000" cy="360000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183525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ESTION"/>
          <p:cNvSpPr/>
          <p:nvPr/>
        </p:nvSpPr>
        <p:spPr>
          <a:xfrm>
            <a:off x="696000" y="538465"/>
            <a:ext cx="10800000" cy="2700000"/>
          </a:xfrm>
          <a:prstGeom prst="roundRect">
            <a:avLst/>
          </a:prstGeom>
          <a:solidFill>
            <a:srgbClr val="FFFF00">
              <a:alpha val="70000"/>
            </a:srgb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10000"/>
          </a:bodyPr>
          <a:lstStyle/>
          <a:p>
            <a:pPr algn="ctr"/>
            <a:r>
              <a:rPr lang="en-US" sz="6000" dirty="0"/>
              <a:t>Used to chart the stages of a planned IT project and the people responsible for each stage.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ANSWER">
            <a:hlinkClick r:id="rId3" action="ppaction://hlinksldjump"/>
          </p:cNvPr>
          <p:cNvSpPr/>
          <p:nvPr/>
        </p:nvSpPr>
        <p:spPr>
          <a:xfrm>
            <a:off x="696000" y="3584809"/>
            <a:ext cx="10800000" cy="2700000"/>
          </a:xfrm>
          <a:prstGeom prst="roundRect">
            <a:avLst/>
          </a:prstGeom>
          <a:solidFill>
            <a:schemeClr val="bg1"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What is Gantt Chart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36000" y="538465"/>
            <a:ext cx="720000" cy="360000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287760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ESTION"/>
          <p:cNvSpPr/>
          <p:nvPr/>
        </p:nvSpPr>
        <p:spPr>
          <a:xfrm>
            <a:off x="696000" y="538465"/>
            <a:ext cx="10800000" cy="2700000"/>
          </a:xfrm>
          <a:prstGeom prst="roundRect">
            <a:avLst/>
          </a:prstGeom>
          <a:solidFill>
            <a:srgbClr val="FFFF00">
              <a:alpha val="70000"/>
            </a:srgb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10000"/>
          </a:bodyPr>
          <a:lstStyle/>
          <a:p>
            <a:pPr algn="ctr"/>
            <a:r>
              <a:rPr lang="en-US" sz="6000" dirty="0"/>
              <a:t>Key points during project development, such as the completion of a stage.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ANSWER">
            <a:hlinkClick r:id="rId3" action="ppaction://hlinksldjump"/>
          </p:cNvPr>
          <p:cNvSpPr/>
          <p:nvPr/>
        </p:nvSpPr>
        <p:spPr>
          <a:xfrm>
            <a:off x="696000" y="3584809"/>
            <a:ext cx="10800000" cy="2700000"/>
          </a:xfrm>
          <a:prstGeom prst="roundRect">
            <a:avLst/>
          </a:prstGeom>
          <a:solidFill>
            <a:schemeClr val="bg1"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What is Milestones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36000" y="538465"/>
            <a:ext cx="720000" cy="360000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337454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ESTION"/>
          <p:cNvSpPr/>
          <p:nvPr/>
        </p:nvSpPr>
        <p:spPr>
          <a:xfrm>
            <a:off x="696000" y="538465"/>
            <a:ext cx="10800000" cy="2700000"/>
          </a:xfrm>
          <a:prstGeom prst="roundRect">
            <a:avLst/>
          </a:prstGeom>
          <a:solidFill>
            <a:srgbClr val="00B050">
              <a:alpha val="70000"/>
            </a:srgb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10000"/>
          </a:bodyPr>
          <a:lstStyle/>
          <a:p>
            <a:pPr algn="ctr"/>
            <a:r>
              <a:rPr lang="en-US" sz="6000" dirty="0"/>
              <a:t>Shows the items of data stored in a system and the relationships between them.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ANSWER">
            <a:hlinkClick r:id="rId3" action="ppaction://hlinksldjump"/>
          </p:cNvPr>
          <p:cNvSpPr/>
          <p:nvPr/>
        </p:nvSpPr>
        <p:spPr>
          <a:xfrm>
            <a:off x="696000" y="3584809"/>
            <a:ext cx="10800000" cy="2700000"/>
          </a:xfrm>
          <a:prstGeom prst="roundRect">
            <a:avLst/>
          </a:prstGeom>
          <a:solidFill>
            <a:schemeClr val="bg1"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 smtClean="0">
                <a:solidFill>
                  <a:schemeClr val="tx1"/>
                </a:solidFill>
              </a:rPr>
              <a:t>What is Entity relationship diagram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736000" y="538465"/>
            <a:ext cx="720000" cy="360000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628946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</TotalTime>
  <Words>1374</Words>
  <Application>Microsoft Office PowerPoint</Application>
  <PresentationFormat>Widescreen</PresentationFormat>
  <Paragraphs>235</Paragraphs>
  <Slides>33</Slides>
  <Notes>33</Notes>
  <HiddenSlides>32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9" baseType="lpstr">
      <vt:lpstr>ＭＳ Ｐゴシック</vt:lpstr>
      <vt:lpstr>Arial</vt:lpstr>
      <vt:lpstr>Calibri</vt:lpstr>
      <vt:lpstr>Calibri Light</vt:lpstr>
      <vt:lpstr>Century Gothic</vt:lpstr>
      <vt:lpstr>Office テーマ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tekhnologic</dc:creator>
  <cp:lastModifiedBy>nyla warren</cp:lastModifiedBy>
  <cp:revision>15</cp:revision>
  <dcterms:created xsi:type="dcterms:W3CDTF">2015-01-20T03:17:08Z</dcterms:created>
  <dcterms:modified xsi:type="dcterms:W3CDTF">2017-03-22T01:03:12Z</dcterms:modified>
</cp:coreProperties>
</file>